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7"/>
  </p:notesMasterIdLst>
  <p:sldIdLst>
    <p:sldId id="482" r:id="rId2"/>
    <p:sldId id="297" r:id="rId3"/>
    <p:sldId id="536" r:id="rId4"/>
    <p:sldId id="503" r:id="rId5"/>
    <p:sldId id="449" r:id="rId6"/>
    <p:sldId id="429" r:id="rId7"/>
    <p:sldId id="283" r:id="rId8"/>
    <p:sldId id="492" r:id="rId9"/>
    <p:sldId id="444" r:id="rId10"/>
    <p:sldId id="538" r:id="rId11"/>
    <p:sldId id="494" r:id="rId12"/>
    <p:sldId id="284" r:id="rId13"/>
    <p:sldId id="287" r:id="rId14"/>
    <p:sldId id="293" r:id="rId15"/>
    <p:sldId id="542" r:id="rId16"/>
    <p:sldId id="292" r:id="rId17"/>
    <p:sldId id="451" r:id="rId18"/>
    <p:sldId id="520" r:id="rId19"/>
    <p:sldId id="534" r:id="rId20"/>
    <p:sldId id="502" r:id="rId21"/>
    <p:sldId id="541" r:id="rId22"/>
    <p:sldId id="263" r:id="rId23"/>
    <p:sldId id="257" r:id="rId24"/>
    <p:sldId id="514" r:id="rId25"/>
    <p:sldId id="517" r:id="rId26"/>
    <p:sldId id="545" r:id="rId27"/>
    <p:sldId id="491" r:id="rId28"/>
    <p:sldId id="544" r:id="rId29"/>
    <p:sldId id="543" r:id="rId30"/>
    <p:sldId id="518" r:id="rId31"/>
    <p:sldId id="537" r:id="rId32"/>
    <p:sldId id="445" r:id="rId33"/>
    <p:sldId id="496" r:id="rId34"/>
    <p:sldId id="509" r:id="rId35"/>
    <p:sldId id="519" r:id="rId36"/>
    <p:sldId id="508" r:id="rId37"/>
    <p:sldId id="525" r:id="rId38"/>
    <p:sldId id="526" r:id="rId39"/>
    <p:sldId id="295" r:id="rId40"/>
    <p:sldId id="531" r:id="rId41"/>
    <p:sldId id="486" r:id="rId42"/>
    <p:sldId id="522" r:id="rId43"/>
    <p:sldId id="523" r:id="rId44"/>
    <p:sldId id="489" r:id="rId45"/>
    <p:sldId id="485" r:id="rId46"/>
    <p:sldId id="527" r:id="rId47"/>
    <p:sldId id="483" r:id="rId48"/>
    <p:sldId id="528" r:id="rId49"/>
    <p:sldId id="290" r:id="rId50"/>
    <p:sldId id="529" r:id="rId51"/>
    <p:sldId id="291" r:id="rId52"/>
    <p:sldId id="488" r:id="rId53"/>
    <p:sldId id="501" r:id="rId54"/>
    <p:sldId id="524" r:id="rId55"/>
    <p:sldId id="313"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F9D6D7-E892-4B59-BBEE-522FBFE56CEA}" type="datetimeFigureOut">
              <a:rPr lang="en-US" smtClean="0"/>
              <a:pPr/>
              <a:t>10/3/2019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D60BFA-2903-4DDE-910C-8CA545BB287C}" type="slidenum">
              <a:rPr lang="en-US" smtClean="0"/>
              <a:pPr/>
              <a:t>‹#›</a:t>
            </a:fld>
            <a:endParaRPr lang="en-US"/>
          </a:p>
        </p:txBody>
      </p:sp>
    </p:spTree>
    <p:extLst>
      <p:ext uri="{BB962C8B-B14F-4D97-AF65-F5344CB8AC3E}">
        <p14:creationId xmlns:p14="http://schemas.microsoft.com/office/powerpoint/2010/main" val="3512057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First let’s talk about the issue of doping itself. Doping is a three-fold threat: a threat to athlete health, a threat to sport integrity, and a threat to public health. In the past decade, based on information we receive from investigations and doping cases, doped with substances that are not safe enough to be approved for therapeutic use and with quantities that greatly exceed any possible therapeutic dosage.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latin typeface="+mn-lt"/>
                <a:ea typeface="+mn-ea"/>
                <a:cs typeface="+mn-cs"/>
              </a:rPr>
              <a:t>All “therapeutic” products have an inherent risk of use in their intended, legitimate non-doping applications. This is why they are only available with a doctor’s prescription and supervision.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latin typeface="+mn-lt"/>
                <a:ea typeface="+mn-ea"/>
                <a:cs typeface="+mn-cs"/>
              </a:rPr>
              <a:t>The doping substances have long-term effects: the children of the athletes who systematically doped also suffer health consequences. </a:t>
            </a:r>
            <a:endParaRPr lang="ru-RU" sz="1200" kern="1200" dirty="0">
              <a:solidFill>
                <a:schemeClr val="tx1"/>
              </a:solidFill>
              <a:latin typeface="+mn-lt"/>
              <a:ea typeface="+mn-ea"/>
              <a:cs typeface="+mn-cs"/>
            </a:endParaRPr>
          </a:p>
          <a:p>
            <a:endParaRPr lang="ru-RU" dirty="0"/>
          </a:p>
        </p:txBody>
      </p:sp>
      <p:sp>
        <p:nvSpPr>
          <p:cNvPr id="4" name="Slide Number Placeholder 3"/>
          <p:cNvSpPr>
            <a:spLocks noGrp="1"/>
          </p:cNvSpPr>
          <p:nvPr>
            <p:ph type="sldNum" sz="quarter" idx="10"/>
          </p:nvPr>
        </p:nvSpPr>
        <p:spPr/>
        <p:txBody>
          <a:bodyPr/>
          <a:lstStyle/>
          <a:p>
            <a:fld id="{0A2A0132-3CD7-41CC-9421-821F310F4EB3}" type="slidenum">
              <a:rPr lang="ru-RU" smtClean="0"/>
              <a:pPr/>
              <a:t>23</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34F1212-D68E-4769-A8E3-790FCA541034}" type="datetimeFigureOut">
              <a:rPr lang="en-US" smtClean="0"/>
              <a:t>10/3/2019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A91F27-97E2-44B2-A693-E9FDA6F91BFC}" type="slidenum">
              <a:rPr lang="en-US" smtClean="0"/>
              <a:t>‹#›</a:t>
            </a:fld>
            <a:endParaRPr lang="en-US"/>
          </a:p>
        </p:txBody>
      </p:sp>
    </p:spTree>
    <p:extLst>
      <p:ext uri="{BB962C8B-B14F-4D97-AF65-F5344CB8AC3E}">
        <p14:creationId xmlns:p14="http://schemas.microsoft.com/office/powerpoint/2010/main" val="1382132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4F1212-D68E-4769-A8E3-790FCA541034}" type="datetimeFigureOut">
              <a:rPr lang="en-US" smtClean="0"/>
              <a:t>10/3/2019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A91F27-97E2-44B2-A693-E9FDA6F91BFC}" type="slidenum">
              <a:rPr lang="en-US" smtClean="0"/>
              <a:t>‹#›</a:t>
            </a:fld>
            <a:endParaRPr lang="en-US"/>
          </a:p>
        </p:txBody>
      </p:sp>
    </p:spTree>
    <p:extLst>
      <p:ext uri="{BB962C8B-B14F-4D97-AF65-F5344CB8AC3E}">
        <p14:creationId xmlns:p14="http://schemas.microsoft.com/office/powerpoint/2010/main" val="784249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4F1212-D68E-4769-A8E3-790FCA541034}" type="datetimeFigureOut">
              <a:rPr lang="en-US" smtClean="0"/>
              <a:t>10/3/2019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A91F27-97E2-44B2-A693-E9FDA6F91BFC}" type="slidenum">
              <a:rPr lang="en-US" smtClean="0"/>
              <a:t>‹#›</a:t>
            </a:fld>
            <a:endParaRPr lang="en-US"/>
          </a:p>
        </p:txBody>
      </p:sp>
    </p:spTree>
    <p:extLst>
      <p:ext uri="{BB962C8B-B14F-4D97-AF65-F5344CB8AC3E}">
        <p14:creationId xmlns:p14="http://schemas.microsoft.com/office/powerpoint/2010/main" val="2515396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4F1212-D68E-4769-A8E3-790FCA541034}" type="datetimeFigureOut">
              <a:rPr lang="en-US" smtClean="0"/>
              <a:t>10/3/2019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A91F27-97E2-44B2-A693-E9FDA6F91BFC}" type="slidenum">
              <a:rPr lang="en-US" smtClean="0"/>
              <a:t>‹#›</a:t>
            </a:fld>
            <a:endParaRPr lang="en-US"/>
          </a:p>
        </p:txBody>
      </p:sp>
    </p:spTree>
    <p:extLst>
      <p:ext uri="{BB962C8B-B14F-4D97-AF65-F5344CB8AC3E}">
        <p14:creationId xmlns:p14="http://schemas.microsoft.com/office/powerpoint/2010/main" val="1477573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4F1212-D68E-4769-A8E3-790FCA541034}" type="datetimeFigureOut">
              <a:rPr lang="en-US" smtClean="0"/>
              <a:t>10/3/2019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A91F27-97E2-44B2-A693-E9FDA6F91BFC}" type="slidenum">
              <a:rPr lang="en-US" smtClean="0"/>
              <a:t>‹#›</a:t>
            </a:fld>
            <a:endParaRPr lang="en-US"/>
          </a:p>
        </p:txBody>
      </p:sp>
    </p:spTree>
    <p:extLst>
      <p:ext uri="{BB962C8B-B14F-4D97-AF65-F5344CB8AC3E}">
        <p14:creationId xmlns:p14="http://schemas.microsoft.com/office/powerpoint/2010/main" val="1730434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4F1212-D68E-4769-A8E3-790FCA541034}" type="datetimeFigureOut">
              <a:rPr lang="en-US" smtClean="0"/>
              <a:t>10/3/2019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A91F27-97E2-44B2-A693-E9FDA6F91BFC}" type="slidenum">
              <a:rPr lang="en-US" smtClean="0"/>
              <a:t>‹#›</a:t>
            </a:fld>
            <a:endParaRPr lang="en-US"/>
          </a:p>
        </p:txBody>
      </p:sp>
    </p:spTree>
    <p:extLst>
      <p:ext uri="{BB962C8B-B14F-4D97-AF65-F5344CB8AC3E}">
        <p14:creationId xmlns:p14="http://schemas.microsoft.com/office/powerpoint/2010/main" val="2611087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34F1212-D68E-4769-A8E3-790FCA541034}" type="datetimeFigureOut">
              <a:rPr lang="en-US" smtClean="0"/>
              <a:t>10/3/2019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A91F27-97E2-44B2-A693-E9FDA6F91BFC}" type="slidenum">
              <a:rPr lang="en-US" smtClean="0"/>
              <a:t>‹#›</a:t>
            </a:fld>
            <a:endParaRPr lang="en-US"/>
          </a:p>
        </p:txBody>
      </p:sp>
    </p:spTree>
    <p:extLst>
      <p:ext uri="{BB962C8B-B14F-4D97-AF65-F5344CB8AC3E}">
        <p14:creationId xmlns:p14="http://schemas.microsoft.com/office/powerpoint/2010/main" val="746586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4F1212-D68E-4769-A8E3-790FCA541034}" type="datetimeFigureOut">
              <a:rPr lang="en-US" smtClean="0"/>
              <a:t>10/3/2019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A91F27-97E2-44B2-A693-E9FDA6F91BFC}" type="slidenum">
              <a:rPr lang="en-US" smtClean="0"/>
              <a:t>‹#›</a:t>
            </a:fld>
            <a:endParaRPr lang="en-US"/>
          </a:p>
        </p:txBody>
      </p:sp>
    </p:spTree>
    <p:extLst>
      <p:ext uri="{BB962C8B-B14F-4D97-AF65-F5344CB8AC3E}">
        <p14:creationId xmlns:p14="http://schemas.microsoft.com/office/powerpoint/2010/main" val="463612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4F1212-D68E-4769-A8E3-790FCA541034}" type="datetimeFigureOut">
              <a:rPr lang="en-US" smtClean="0"/>
              <a:t>10/3/2019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A91F27-97E2-44B2-A693-E9FDA6F91BFC}" type="slidenum">
              <a:rPr lang="en-US" smtClean="0"/>
              <a:t>‹#›</a:t>
            </a:fld>
            <a:endParaRPr lang="en-US"/>
          </a:p>
        </p:txBody>
      </p:sp>
    </p:spTree>
    <p:extLst>
      <p:ext uri="{BB962C8B-B14F-4D97-AF65-F5344CB8AC3E}">
        <p14:creationId xmlns:p14="http://schemas.microsoft.com/office/powerpoint/2010/main" val="2334727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34F1212-D68E-4769-A8E3-790FCA541034}" type="datetimeFigureOut">
              <a:rPr lang="en-US" smtClean="0"/>
              <a:t>10/3/2019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A91F27-97E2-44B2-A693-E9FDA6F91BFC}" type="slidenum">
              <a:rPr lang="en-US" smtClean="0"/>
              <a:t>‹#›</a:t>
            </a:fld>
            <a:endParaRPr lang="en-US"/>
          </a:p>
        </p:txBody>
      </p:sp>
    </p:spTree>
    <p:extLst>
      <p:ext uri="{BB962C8B-B14F-4D97-AF65-F5344CB8AC3E}">
        <p14:creationId xmlns:p14="http://schemas.microsoft.com/office/powerpoint/2010/main" val="2988525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34F1212-D68E-4769-A8E3-790FCA541034}" type="datetimeFigureOut">
              <a:rPr lang="en-US" smtClean="0"/>
              <a:t>10/3/2019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A91F27-97E2-44B2-A693-E9FDA6F91BFC}" type="slidenum">
              <a:rPr lang="en-US" smtClean="0"/>
              <a:t>‹#›</a:t>
            </a:fld>
            <a:endParaRPr lang="en-US"/>
          </a:p>
        </p:txBody>
      </p:sp>
    </p:spTree>
    <p:extLst>
      <p:ext uri="{BB962C8B-B14F-4D97-AF65-F5344CB8AC3E}">
        <p14:creationId xmlns:p14="http://schemas.microsoft.com/office/powerpoint/2010/main" val="986205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4F1212-D68E-4769-A8E3-790FCA541034}" type="datetimeFigureOut">
              <a:rPr lang="en-US" smtClean="0"/>
              <a:t>10/3/2019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A91F27-97E2-44B2-A693-E9FDA6F91BFC}" type="slidenum">
              <a:rPr lang="en-US" smtClean="0"/>
              <a:t>‹#›</a:t>
            </a:fld>
            <a:endParaRPr lang="en-US"/>
          </a:p>
        </p:txBody>
      </p:sp>
    </p:spTree>
    <p:extLst>
      <p:ext uri="{BB962C8B-B14F-4D97-AF65-F5344CB8AC3E}">
        <p14:creationId xmlns:p14="http://schemas.microsoft.com/office/powerpoint/2010/main" val="41370057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gif"/></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emf"/><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3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image" Target="../media/image64.emf"/><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45.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2.xml"/><Relationship Id="rId5" Type="http://schemas.openxmlformats.org/officeDocument/2006/relationships/image" Target="../media/image75.jpeg"/><Relationship Id="rId4" Type="http://schemas.openxmlformats.org/officeDocument/2006/relationships/image" Target="../media/image74.jpeg"/></Relationships>
</file>

<file path=ppt/slides/_rels/slide49.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2.xml"/><Relationship Id="rId5" Type="http://schemas.openxmlformats.org/officeDocument/2006/relationships/image" Target="../media/image85.jpeg"/><Relationship Id="rId4" Type="http://schemas.openxmlformats.org/officeDocument/2006/relationships/image" Target="../media/image84.jpeg"/></Relationships>
</file>

<file path=ppt/slides/_rels/slide54.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gif"/><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9283" y="227677"/>
            <a:ext cx="11591364" cy="1985189"/>
          </a:xfrm>
        </p:spPr>
        <p:txBody>
          <a:bodyPr>
            <a:normAutofit fontScale="90000"/>
          </a:bodyPr>
          <a:lstStyle/>
          <a:p>
            <a:br>
              <a:rPr lang="en-US" sz="4000" dirty="0"/>
            </a:br>
            <a:br>
              <a:rPr lang="en-US" sz="4000" dirty="0"/>
            </a:br>
            <a:br>
              <a:rPr lang="en-US" sz="4000" dirty="0"/>
            </a:br>
            <a:br>
              <a:rPr lang="en-US" sz="4000" dirty="0"/>
            </a:br>
            <a:br>
              <a:rPr lang="en-US" sz="4000" dirty="0"/>
            </a:br>
            <a:br>
              <a:rPr lang="en-US" sz="4000" dirty="0"/>
            </a:br>
            <a:br>
              <a:rPr lang="en-US" sz="4000" dirty="0"/>
            </a:br>
            <a:br>
              <a:rPr lang="en-US" sz="4000" dirty="0"/>
            </a:br>
            <a:r>
              <a:rPr lang="en-US" sz="4000" dirty="0"/>
              <a:t> </a:t>
            </a:r>
            <a:br>
              <a:rPr lang="en-US" sz="4000" dirty="0"/>
            </a:br>
            <a:br>
              <a:rPr lang="en-US" sz="4000" dirty="0"/>
            </a:br>
            <a:br>
              <a:rPr lang="en-US" sz="4000" dirty="0"/>
            </a:br>
            <a:br>
              <a:rPr lang="en-US" sz="4000" dirty="0"/>
            </a:br>
            <a:br>
              <a:rPr lang="en-US" sz="4000" dirty="0"/>
            </a:br>
            <a:br>
              <a:rPr lang="en-US" sz="4000" dirty="0"/>
            </a:br>
            <a:br>
              <a:rPr lang="en-US" sz="4000" dirty="0"/>
            </a:br>
            <a:br>
              <a:rPr lang="en-US" sz="4000" dirty="0"/>
            </a:br>
            <a:br>
              <a:rPr lang="en-US" sz="4000" dirty="0"/>
            </a:br>
            <a:br>
              <a:rPr lang="en-US" sz="4000" dirty="0"/>
            </a:br>
            <a:br>
              <a:rPr lang="en-US" sz="4000" dirty="0"/>
            </a:br>
            <a:br>
              <a:rPr lang="en-US" sz="4000" dirty="0"/>
            </a:br>
            <a:br>
              <a:rPr lang="en-US" sz="4000" dirty="0"/>
            </a:br>
            <a:br>
              <a:rPr lang="en-US" sz="4000" dirty="0"/>
            </a:br>
            <a:br>
              <a:rPr lang="en-US" sz="4000" dirty="0"/>
            </a:br>
            <a:br>
              <a:rPr lang="en-US" sz="4000" dirty="0"/>
            </a:br>
            <a:br>
              <a:rPr lang="en-US" sz="4000" dirty="0"/>
            </a:br>
            <a:br>
              <a:rPr lang="en-US" sz="4000" dirty="0"/>
            </a:br>
            <a:br>
              <a:rPr lang="en-US" sz="4000" dirty="0"/>
            </a:br>
            <a:br>
              <a:rPr lang="en-US" sz="4000" dirty="0"/>
            </a:br>
            <a:br>
              <a:rPr lang="en-US" sz="4000" dirty="0"/>
            </a:br>
            <a:br>
              <a:rPr lang="en-US" sz="4000" dirty="0"/>
            </a:br>
            <a:br>
              <a:rPr lang="en-US" sz="4000" dirty="0"/>
            </a:br>
            <a:br>
              <a:rPr lang="en-US" sz="4000" dirty="0"/>
            </a:br>
            <a:br>
              <a:rPr lang="en-US" sz="4000" dirty="0"/>
            </a:br>
            <a:br>
              <a:rPr lang="en-US" sz="4000" dirty="0"/>
            </a:br>
            <a:br>
              <a:rPr lang="en-US" sz="4000" dirty="0"/>
            </a:br>
            <a:br>
              <a:rPr lang="en-US" sz="4000" dirty="0"/>
            </a:br>
            <a:br>
              <a:rPr lang="en-US" sz="4000" dirty="0"/>
            </a:br>
            <a:br>
              <a:rPr lang="en-US" sz="4000" dirty="0"/>
            </a:br>
            <a:br>
              <a:rPr lang="en-US" sz="4000" dirty="0"/>
            </a:br>
            <a:br>
              <a:rPr lang="en-US" sz="4000" dirty="0"/>
            </a:br>
            <a:br>
              <a:rPr lang="en-US" sz="4000" dirty="0"/>
            </a:br>
            <a:br>
              <a:rPr lang="en-US" sz="4000" dirty="0"/>
            </a:br>
            <a:br>
              <a:rPr lang="en-US" sz="4000" dirty="0"/>
            </a:br>
            <a:br>
              <a:rPr lang="en-US" sz="4000" dirty="0"/>
            </a:br>
            <a:br>
              <a:rPr lang="en-US" sz="4000" dirty="0"/>
            </a:br>
            <a:br>
              <a:rPr lang="en-US" sz="4000" dirty="0"/>
            </a:br>
            <a:br>
              <a:rPr lang="en-US" sz="4000" dirty="0"/>
            </a:br>
            <a:br>
              <a:rPr lang="en-US" sz="4000" dirty="0"/>
            </a:br>
            <a:br>
              <a:rPr lang="en-US" sz="4000" dirty="0"/>
            </a:br>
            <a:br>
              <a:rPr lang="en-US" sz="4000" dirty="0"/>
            </a:br>
            <a:br>
              <a:rPr lang="en-US" sz="4000" dirty="0"/>
            </a:br>
            <a:br>
              <a:rPr lang="en-US" sz="4000" dirty="0"/>
            </a:br>
            <a:br>
              <a:rPr lang="en-US" sz="4000" dirty="0"/>
            </a:br>
            <a:br>
              <a:rPr lang="en-US" sz="4000" dirty="0"/>
            </a:br>
            <a:br>
              <a:rPr lang="en-US" sz="4000" dirty="0"/>
            </a:br>
            <a:br>
              <a:rPr lang="en-US" sz="4000" dirty="0"/>
            </a:br>
            <a:br>
              <a:rPr lang="en-US" sz="4000" dirty="0"/>
            </a:br>
            <a:br>
              <a:rPr lang="en-US" sz="4000" dirty="0"/>
            </a:br>
            <a:br>
              <a:rPr lang="en-US" sz="4000" dirty="0"/>
            </a:br>
            <a:br>
              <a:rPr lang="en-US" sz="4000" dirty="0"/>
            </a:br>
            <a:br>
              <a:rPr lang="en-US" sz="4000" dirty="0"/>
            </a:br>
            <a:br>
              <a:rPr lang="en-US" sz="4000" dirty="0"/>
            </a:br>
            <a:br>
              <a:rPr lang="en-US" sz="4000" dirty="0"/>
            </a:br>
            <a:br>
              <a:rPr lang="en-US" sz="4000" dirty="0"/>
            </a:br>
            <a:br>
              <a:rPr lang="en-US" sz="4000" dirty="0"/>
            </a:br>
            <a:br>
              <a:rPr lang="en-US" sz="4000" dirty="0"/>
            </a:br>
            <a:br>
              <a:rPr lang="en-US" sz="4000" dirty="0"/>
            </a:br>
            <a:br>
              <a:rPr lang="en-US" sz="4000" dirty="0"/>
            </a:br>
            <a:br>
              <a:rPr lang="en-US" sz="4000" dirty="0"/>
            </a:br>
            <a:br>
              <a:rPr lang="en-US" sz="4000" dirty="0"/>
            </a:br>
            <a:br>
              <a:rPr lang="en-US" sz="4000" dirty="0"/>
            </a:br>
            <a:br>
              <a:rPr lang="en-US" sz="4000" dirty="0"/>
            </a:br>
            <a:br>
              <a:rPr lang="en-US" sz="4000" dirty="0"/>
            </a:br>
            <a:br>
              <a:rPr lang="en-US" sz="4000" dirty="0"/>
            </a:br>
            <a:br>
              <a:rPr lang="en-US" sz="4000" dirty="0"/>
            </a:br>
            <a:br>
              <a:rPr lang="en-US" sz="4000" dirty="0"/>
            </a:br>
            <a:br>
              <a:rPr lang="en-US" sz="4000" dirty="0"/>
            </a:br>
            <a:br>
              <a:rPr lang="en-US" sz="4000" dirty="0"/>
            </a:br>
            <a:br>
              <a:rPr lang="en-US" sz="4000" dirty="0"/>
            </a:br>
            <a:br>
              <a:rPr lang="en-US" sz="4000" dirty="0"/>
            </a:br>
            <a:br>
              <a:rPr lang="en-US" sz="4000" dirty="0"/>
            </a:br>
            <a:br>
              <a:rPr lang="en-US" sz="4000" dirty="0"/>
            </a:br>
            <a:br>
              <a:rPr lang="en-US" sz="4000" dirty="0"/>
            </a:br>
            <a:br>
              <a:rPr lang="en-US" sz="4000" dirty="0"/>
            </a:br>
            <a:br>
              <a:rPr lang="en-US" sz="4000" dirty="0"/>
            </a:br>
            <a:br>
              <a:rPr lang="en-US" sz="4000" dirty="0"/>
            </a:br>
            <a:br>
              <a:rPr lang="en-US" sz="4000" dirty="0"/>
            </a:br>
            <a:br>
              <a:rPr lang="en-US" sz="4000" dirty="0"/>
            </a:br>
            <a:br>
              <a:rPr lang="en-US" sz="4000" dirty="0"/>
            </a:br>
            <a:br>
              <a:rPr lang="en-US" sz="4000" dirty="0"/>
            </a:br>
            <a:br>
              <a:rPr lang="en-US" sz="4000" dirty="0"/>
            </a:br>
            <a:br>
              <a:rPr lang="en-US" sz="4000" dirty="0"/>
            </a:br>
            <a:br>
              <a:rPr lang="en-US" sz="4000" dirty="0"/>
            </a:br>
            <a:br>
              <a:rPr lang="en-US" sz="4000" dirty="0"/>
            </a:br>
            <a:br>
              <a:rPr lang="en-US" sz="4000" dirty="0"/>
            </a:br>
            <a:br>
              <a:rPr lang="en-US" sz="4000" dirty="0"/>
            </a:br>
            <a:br>
              <a:rPr lang="en-US" sz="4000" dirty="0"/>
            </a:br>
            <a:br>
              <a:rPr lang="en-US" sz="4000" dirty="0"/>
            </a:br>
            <a:br>
              <a:rPr lang="en-US" sz="4000" dirty="0"/>
            </a:br>
            <a:br>
              <a:rPr lang="en-US" sz="4000" dirty="0"/>
            </a:br>
            <a:br>
              <a:rPr lang="en-US" sz="4000" dirty="0"/>
            </a:br>
            <a:br>
              <a:rPr lang="en-US" sz="4000" dirty="0"/>
            </a:br>
            <a:br>
              <a:rPr lang="en-US" sz="4000" dirty="0"/>
            </a:br>
            <a:br>
              <a:rPr lang="en-US" sz="4000" dirty="0"/>
            </a:br>
            <a:br>
              <a:rPr lang="en-US" sz="4000" dirty="0"/>
            </a:br>
            <a:br>
              <a:rPr lang="en-US" sz="4000" dirty="0"/>
            </a:br>
            <a:br>
              <a:rPr lang="en-US" sz="4000" dirty="0"/>
            </a:br>
            <a:br>
              <a:rPr lang="en-US" sz="4000" dirty="0"/>
            </a:br>
            <a:br>
              <a:rPr lang="en-US" sz="4000" dirty="0"/>
            </a:br>
            <a:br>
              <a:rPr lang="en-US" sz="4000" dirty="0"/>
            </a:br>
            <a:br>
              <a:rPr lang="en-US" sz="4000" dirty="0"/>
            </a:br>
            <a:br>
              <a:rPr lang="en-US" sz="4000" dirty="0"/>
            </a:br>
            <a:br>
              <a:rPr lang="en-US" sz="4000" dirty="0"/>
            </a:br>
            <a:br>
              <a:rPr lang="en-US" sz="4000" dirty="0"/>
            </a:br>
            <a:br>
              <a:rPr lang="en-US" sz="4000" dirty="0"/>
            </a:br>
            <a:br>
              <a:rPr lang="en-US" sz="4000" dirty="0"/>
            </a:br>
            <a:br>
              <a:rPr lang="en-US" sz="4000" dirty="0"/>
            </a:br>
            <a:br>
              <a:rPr lang="en-US" sz="4000" dirty="0"/>
            </a:br>
            <a:br>
              <a:rPr lang="en-US" sz="4000" dirty="0"/>
            </a:br>
            <a:br>
              <a:rPr lang="en-US" sz="5300" dirty="0"/>
            </a:br>
            <a:r>
              <a:rPr lang="en-US" sz="5300" dirty="0" err="1">
                <a:solidFill>
                  <a:srgbClr val="FF0000"/>
                </a:solidFill>
              </a:rPr>
              <a:t>Komiteti</a:t>
            </a:r>
            <a:r>
              <a:rPr lang="en-US" sz="5300" dirty="0">
                <a:solidFill>
                  <a:srgbClr val="FF0000"/>
                </a:solidFill>
              </a:rPr>
              <a:t> </a:t>
            </a:r>
            <a:r>
              <a:rPr lang="en-US" sz="5300" dirty="0" err="1">
                <a:solidFill>
                  <a:srgbClr val="FF0000"/>
                </a:solidFill>
              </a:rPr>
              <a:t>Olimpik</a:t>
            </a:r>
            <a:r>
              <a:rPr lang="en-US" sz="5300" dirty="0">
                <a:solidFill>
                  <a:srgbClr val="FF0000"/>
                </a:solidFill>
              </a:rPr>
              <a:t> </a:t>
            </a:r>
            <a:r>
              <a:rPr lang="en-US" sz="5300" dirty="0" err="1">
                <a:solidFill>
                  <a:srgbClr val="FF0000"/>
                </a:solidFill>
              </a:rPr>
              <a:t>i</a:t>
            </a:r>
            <a:r>
              <a:rPr lang="en-US" sz="5300" dirty="0">
                <a:solidFill>
                  <a:srgbClr val="FF0000"/>
                </a:solidFill>
              </a:rPr>
              <a:t> </a:t>
            </a:r>
            <a:r>
              <a:rPr lang="en-US" sz="5300" dirty="0" err="1">
                <a:solidFill>
                  <a:srgbClr val="FF0000"/>
                </a:solidFill>
              </a:rPr>
              <a:t>Kosovës</a:t>
            </a:r>
            <a:br>
              <a:rPr lang="en-US" sz="5300" dirty="0"/>
            </a:br>
            <a:r>
              <a:rPr lang="en-US" sz="5300" dirty="0">
                <a:solidFill>
                  <a:srgbClr val="FF0000"/>
                </a:solidFill>
              </a:rPr>
              <a:t>    </a:t>
            </a:r>
            <a:r>
              <a:rPr lang="en-US" sz="5300" dirty="0" err="1">
                <a:solidFill>
                  <a:srgbClr val="FF0000"/>
                </a:solidFill>
              </a:rPr>
              <a:t>Komisioni</a:t>
            </a:r>
            <a:r>
              <a:rPr lang="en-US" sz="5300" dirty="0">
                <a:solidFill>
                  <a:srgbClr val="FF0000"/>
                </a:solidFill>
              </a:rPr>
              <a:t> </a:t>
            </a:r>
            <a:r>
              <a:rPr lang="en-US" sz="5300" dirty="0" err="1">
                <a:solidFill>
                  <a:srgbClr val="FF0000"/>
                </a:solidFill>
              </a:rPr>
              <a:t>Mjekësor</a:t>
            </a:r>
            <a:br>
              <a:rPr lang="en-US" sz="4000" dirty="0"/>
            </a:br>
            <a:endParaRPr lang="en-US" sz="4000" dirty="0"/>
          </a:p>
        </p:txBody>
      </p:sp>
      <p:sp>
        <p:nvSpPr>
          <p:cNvPr id="3" name="Subtitle 2"/>
          <p:cNvSpPr>
            <a:spLocks noGrp="1"/>
          </p:cNvSpPr>
          <p:nvPr>
            <p:ph type="subTitle" idx="1"/>
          </p:nvPr>
        </p:nvSpPr>
        <p:spPr>
          <a:xfrm>
            <a:off x="379830" y="2377441"/>
            <a:ext cx="11450270" cy="4296314"/>
          </a:xfrm>
        </p:spPr>
        <p:txBody>
          <a:bodyPr>
            <a:normAutofit lnSpcReduction="10000"/>
          </a:bodyPr>
          <a:lstStyle/>
          <a:p>
            <a:r>
              <a:rPr lang="en-US" sz="4400" dirty="0" err="1">
                <a:solidFill>
                  <a:srgbClr val="002060"/>
                </a:solidFill>
              </a:rPr>
              <a:t>Njohuri</a:t>
            </a:r>
            <a:r>
              <a:rPr lang="en-US" sz="4400" dirty="0">
                <a:solidFill>
                  <a:srgbClr val="002060"/>
                </a:solidFill>
              </a:rPr>
              <a:t> </a:t>
            </a:r>
            <a:r>
              <a:rPr lang="en-US" sz="4400" dirty="0" err="1">
                <a:solidFill>
                  <a:srgbClr val="002060"/>
                </a:solidFill>
              </a:rPr>
              <a:t>të</a:t>
            </a:r>
            <a:r>
              <a:rPr lang="en-US" sz="4400" dirty="0">
                <a:solidFill>
                  <a:srgbClr val="002060"/>
                </a:solidFill>
              </a:rPr>
              <a:t> </a:t>
            </a:r>
            <a:r>
              <a:rPr lang="en-US" sz="4400" dirty="0" err="1">
                <a:solidFill>
                  <a:srgbClr val="002060"/>
                </a:solidFill>
              </a:rPr>
              <a:t>përgjithshme</a:t>
            </a:r>
            <a:r>
              <a:rPr lang="en-US" sz="4400" dirty="0">
                <a:solidFill>
                  <a:srgbClr val="002060"/>
                </a:solidFill>
              </a:rPr>
              <a:t> </a:t>
            </a:r>
            <a:r>
              <a:rPr lang="en-US" sz="4400" dirty="0" err="1">
                <a:solidFill>
                  <a:srgbClr val="002060"/>
                </a:solidFill>
              </a:rPr>
              <a:t>për</a:t>
            </a:r>
            <a:r>
              <a:rPr lang="en-US" sz="4400" dirty="0">
                <a:solidFill>
                  <a:srgbClr val="002060"/>
                </a:solidFill>
              </a:rPr>
              <a:t> </a:t>
            </a:r>
            <a:r>
              <a:rPr lang="en-US" sz="4400" dirty="0" err="1">
                <a:solidFill>
                  <a:srgbClr val="002060"/>
                </a:solidFill>
              </a:rPr>
              <a:t>Dopingun</a:t>
            </a:r>
            <a:r>
              <a:rPr lang="en-US" sz="4400" dirty="0">
                <a:solidFill>
                  <a:srgbClr val="002060"/>
                </a:solidFill>
              </a:rPr>
              <a:t>, </a:t>
            </a:r>
            <a:r>
              <a:rPr lang="en-US" sz="4400" dirty="0" err="1">
                <a:solidFill>
                  <a:srgbClr val="002060"/>
                </a:solidFill>
              </a:rPr>
              <a:t>Organizatat</a:t>
            </a:r>
            <a:r>
              <a:rPr lang="en-US" sz="4400" dirty="0">
                <a:solidFill>
                  <a:srgbClr val="002060"/>
                </a:solidFill>
              </a:rPr>
              <a:t> Anti-doping, </a:t>
            </a:r>
            <a:r>
              <a:rPr lang="en-US" sz="4400" dirty="0" err="1">
                <a:solidFill>
                  <a:srgbClr val="002060"/>
                </a:solidFill>
              </a:rPr>
              <a:t>dokumentet</a:t>
            </a:r>
            <a:r>
              <a:rPr lang="en-US" sz="4400" dirty="0">
                <a:solidFill>
                  <a:srgbClr val="002060"/>
                </a:solidFill>
              </a:rPr>
              <a:t> </a:t>
            </a:r>
            <a:r>
              <a:rPr lang="en-US" sz="4400" dirty="0" err="1">
                <a:solidFill>
                  <a:srgbClr val="002060"/>
                </a:solidFill>
              </a:rPr>
              <a:t>ligjore</a:t>
            </a:r>
            <a:r>
              <a:rPr lang="en-US" sz="4400" dirty="0">
                <a:solidFill>
                  <a:srgbClr val="002060"/>
                </a:solidFill>
              </a:rPr>
              <a:t> </a:t>
            </a:r>
            <a:r>
              <a:rPr lang="en-US" sz="4400" dirty="0" err="1">
                <a:solidFill>
                  <a:srgbClr val="002060"/>
                </a:solidFill>
              </a:rPr>
              <a:t>dhe</a:t>
            </a:r>
            <a:r>
              <a:rPr lang="en-US" sz="4400" dirty="0">
                <a:solidFill>
                  <a:srgbClr val="002060"/>
                </a:solidFill>
              </a:rPr>
              <a:t> </a:t>
            </a:r>
            <a:r>
              <a:rPr lang="en-US" sz="4400" dirty="0" err="1">
                <a:solidFill>
                  <a:srgbClr val="002060"/>
                </a:solidFill>
              </a:rPr>
              <a:t>teknike</a:t>
            </a:r>
            <a:r>
              <a:rPr lang="en-US" sz="4400" dirty="0">
                <a:solidFill>
                  <a:srgbClr val="002060"/>
                </a:solidFill>
              </a:rPr>
              <a:t> </a:t>
            </a:r>
            <a:r>
              <a:rPr lang="en-US" sz="4400" dirty="0" err="1">
                <a:solidFill>
                  <a:srgbClr val="002060"/>
                </a:solidFill>
              </a:rPr>
              <a:t>antidopinguese</a:t>
            </a:r>
            <a:r>
              <a:rPr lang="en-US" sz="4400" dirty="0">
                <a:solidFill>
                  <a:srgbClr val="002060"/>
                </a:solidFill>
              </a:rPr>
              <a:t>, </a:t>
            </a:r>
            <a:r>
              <a:rPr lang="en-US" sz="4400" dirty="0" err="1">
                <a:solidFill>
                  <a:srgbClr val="002060"/>
                </a:solidFill>
              </a:rPr>
              <a:t>procedurat</a:t>
            </a:r>
            <a:r>
              <a:rPr lang="en-US" sz="4400" dirty="0">
                <a:solidFill>
                  <a:srgbClr val="002060"/>
                </a:solidFill>
              </a:rPr>
              <a:t> e </a:t>
            </a:r>
            <a:r>
              <a:rPr lang="en-US" sz="4400" dirty="0" err="1">
                <a:solidFill>
                  <a:srgbClr val="002060"/>
                </a:solidFill>
              </a:rPr>
              <a:t>testimit</a:t>
            </a:r>
            <a:r>
              <a:rPr lang="en-US" sz="4400" dirty="0">
                <a:solidFill>
                  <a:srgbClr val="002060"/>
                </a:solidFill>
              </a:rPr>
              <a:t> </a:t>
            </a:r>
            <a:r>
              <a:rPr lang="en-US" sz="4400" dirty="0" err="1">
                <a:solidFill>
                  <a:srgbClr val="002060"/>
                </a:solidFill>
              </a:rPr>
              <a:t>dhe</a:t>
            </a:r>
            <a:r>
              <a:rPr lang="en-US" sz="4400" dirty="0">
                <a:solidFill>
                  <a:srgbClr val="002060"/>
                </a:solidFill>
              </a:rPr>
              <a:t>  </a:t>
            </a:r>
            <a:r>
              <a:rPr lang="en-US" sz="4400" dirty="0" err="1">
                <a:solidFill>
                  <a:srgbClr val="002060"/>
                </a:solidFill>
              </a:rPr>
              <a:t>pajisjet</a:t>
            </a:r>
            <a:r>
              <a:rPr lang="en-US" sz="4400" dirty="0">
                <a:solidFill>
                  <a:srgbClr val="002060"/>
                </a:solidFill>
              </a:rPr>
              <a:t> </a:t>
            </a:r>
            <a:r>
              <a:rPr lang="en-US" sz="4400" dirty="0" err="1">
                <a:solidFill>
                  <a:srgbClr val="002060"/>
                </a:solidFill>
              </a:rPr>
              <a:t>për</a:t>
            </a:r>
            <a:r>
              <a:rPr lang="en-US" sz="4400" dirty="0">
                <a:solidFill>
                  <a:srgbClr val="002060"/>
                </a:solidFill>
              </a:rPr>
              <a:t> </a:t>
            </a:r>
            <a:r>
              <a:rPr lang="en-US" sz="4400" dirty="0" err="1">
                <a:solidFill>
                  <a:srgbClr val="002060"/>
                </a:solidFill>
              </a:rPr>
              <a:t>testim</a:t>
            </a:r>
            <a:endParaRPr lang="en-US" sz="4400" dirty="0">
              <a:solidFill>
                <a:srgbClr val="002060"/>
              </a:solidFill>
            </a:endParaRPr>
          </a:p>
          <a:p>
            <a:endParaRPr lang="en-US" sz="2000" dirty="0">
              <a:solidFill>
                <a:srgbClr val="002060"/>
              </a:solidFill>
            </a:endParaRPr>
          </a:p>
          <a:p>
            <a:r>
              <a:rPr lang="en-US" sz="3000" dirty="0"/>
              <a:t>®Ky material </a:t>
            </a:r>
            <a:r>
              <a:rPr lang="en-US" sz="3000" dirty="0" err="1"/>
              <a:t>senzibilizues</a:t>
            </a:r>
            <a:r>
              <a:rPr lang="en-US" sz="3000" dirty="0"/>
              <a:t> </a:t>
            </a:r>
            <a:r>
              <a:rPr lang="en-US" sz="3000" dirty="0" err="1"/>
              <a:t>është</a:t>
            </a:r>
            <a:r>
              <a:rPr lang="en-US" sz="3000" dirty="0"/>
              <a:t> e </a:t>
            </a:r>
            <a:r>
              <a:rPr lang="en-US" sz="3000" dirty="0" err="1"/>
              <a:t>Komisionit</a:t>
            </a:r>
            <a:r>
              <a:rPr lang="en-US" sz="3000" dirty="0"/>
              <a:t> </a:t>
            </a:r>
            <a:r>
              <a:rPr lang="en-US" sz="3000" dirty="0" err="1"/>
              <a:t>Mjekësor</a:t>
            </a:r>
            <a:r>
              <a:rPr lang="en-US" sz="3000" dirty="0"/>
              <a:t> </a:t>
            </a:r>
            <a:r>
              <a:rPr lang="en-US" sz="3000" dirty="0" err="1"/>
              <a:t>të</a:t>
            </a:r>
            <a:r>
              <a:rPr lang="en-US" sz="3000" dirty="0"/>
              <a:t> KOK-</a:t>
            </a:r>
            <a:r>
              <a:rPr lang="en-US" sz="3000" dirty="0" err="1"/>
              <a:t>ut</a:t>
            </a:r>
            <a:endParaRPr lang="en-US" sz="3000" dirty="0"/>
          </a:p>
          <a:p>
            <a:endParaRPr lang="en-US" sz="3000" dirty="0"/>
          </a:p>
          <a:p>
            <a:r>
              <a:rPr lang="en-US" sz="3500" dirty="0">
                <a:solidFill>
                  <a:srgbClr val="FF0000"/>
                </a:solidFill>
              </a:rPr>
              <a:t>EERADO, </a:t>
            </a:r>
            <a:r>
              <a:rPr lang="en-US" sz="3500" dirty="0" err="1">
                <a:solidFill>
                  <a:srgbClr val="FF0000"/>
                </a:solidFill>
              </a:rPr>
              <a:t>Prishtina</a:t>
            </a:r>
            <a:r>
              <a:rPr lang="en-US" sz="3500" dirty="0">
                <a:solidFill>
                  <a:srgbClr val="FF0000"/>
                </a:solidFill>
              </a:rPr>
              <a:t>, 2019</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0312" y="525211"/>
            <a:ext cx="2184527" cy="1687655"/>
          </a:xfrm>
          <a:prstGeom prst="rect">
            <a:avLst/>
          </a:prstGeom>
        </p:spPr>
      </p:pic>
      <p:pic>
        <p:nvPicPr>
          <p:cNvPr id="5" name="Picture 4">
            <a:extLst>
              <a:ext uri="{FF2B5EF4-FFF2-40B4-BE49-F238E27FC236}">
                <a16:creationId xmlns:a16="http://schemas.microsoft.com/office/drawing/2014/main" id="{54EFEA23-02DF-4550-B1B4-37A173FEF6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8448" y="689785"/>
            <a:ext cx="2451652" cy="1523081"/>
          </a:xfrm>
          <a:prstGeom prst="rect">
            <a:avLst/>
          </a:prstGeom>
        </p:spPr>
      </p:pic>
    </p:spTree>
    <p:extLst>
      <p:ext uri="{BB962C8B-B14F-4D97-AF65-F5344CB8AC3E}">
        <p14:creationId xmlns:p14="http://schemas.microsoft.com/office/powerpoint/2010/main" val="108861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615" y="368490"/>
            <a:ext cx="11382233" cy="6250673"/>
          </a:xfrm>
        </p:spPr>
        <p:txBody>
          <a:bodyPr>
            <a:normAutofit/>
          </a:bodyPr>
          <a:lstStyle/>
          <a:p>
            <a:pPr algn="just"/>
            <a:r>
              <a:rPr lang="en-US" sz="3600" dirty="0" err="1">
                <a:latin typeface="Times New Roman" panose="02020603050405020304" pitchFamily="18" charset="0"/>
                <a:cs typeface="Times New Roman" panose="02020603050405020304" pitchFamily="18" charset="0"/>
              </a:rPr>
              <a:t>Për</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të</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siguruar</a:t>
            </a:r>
            <a:r>
              <a:rPr lang="en-US" sz="3600"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harmonizimin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dhe</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koordinimin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efektiv</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të</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programeve</a:t>
            </a:r>
            <a:r>
              <a:rPr lang="en-US" sz="3600" b="1" dirty="0">
                <a:latin typeface="Times New Roman" panose="02020603050405020304" pitchFamily="18" charset="0"/>
                <a:cs typeface="Times New Roman" panose="02020603050405020304" pitchFamily="18" charset="0"/>
              </a:rPr>
              <a:t> anti-doping </a:t>
            </a:r>
            <a:r>
              <a:rPr lang="en-US" sz="3600" b="1" dirty="0" err="1">
                <a:latin typeface="Times New Roman" panose="02020603050405020304" pitchFamily="18" charset="0"/>
                <a:cs typeface="Times New Roman" panose="02020603050405020304" pitchFamily="18" charset="0"/>
              </a:rPr>
              <a:t>në</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nivel</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ndërkombëtar</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dhe</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kombëtar</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në</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lidhje</a:t>
            </a:r>
            <a:r>
              <a:rPr lang="en-US" sz="3600" dirty="0">
                <a:latin typeface="Times New Roman" panose="02020603050405020304" pitchFamily="18" charset="0"/>
                <a:cs typeface="Times New Roman" panose="02020603050405020304" pitchFamily="18" charset="0"/>
              </a:rPr>
              <a:t> me </a:t>
            </a:r>
            <a:r>
              <a:rPr lang="en-US" sz="3600" dirty="0" err="1">
                <a:latin typeface="Times New Roman" panose="02020603050405020304" pitchFamily="18" charset="0"/>
                <a:cs typeface="Times New Roman" panose="02020603050405020304" pitchFamily="18" charset="0"/>
              </a:rPr>
              <a:t>zbulimin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dhe</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parandalimin</a:t>
            </a:r>
            <a:r>
              <a:rPr lang="en-US" sz="3600" dirty="0">
                <a:latin typeface="Times New Roman" panose="02020603050405020304" pitchFamily="18" charset="0"/>
                <a:cs typeface="Times New Roman" panose="02020603050405020304" pitchFamily="18" charset="0"/>
              </a:rPr>
              <a:t> e </a:t>
            </a:r>
            <a:r>
              <a:rPr lang="en-US" sz="3600" dirty="0" err="1">
                <a:latin typeface="Times New Roman" panose="02020603050405020304" pitchFamily="18" charset="0"/>
                <a:cs typeface="Times New Roman" panose="02020603050405020304" pitchFamily="18" charset="0"/>
              </a:rPr>
              <a:t>dopingut</a:t>
            </a:r>
            <a:r>
              <a:rPr lang="en-US" sz="3600" dirty="0">
                <a:latin typeface="Times New Roman" panose="02020603050405020304" pitchFamily="18" charset="0"/>
                <a:cs typeface="Times New Roman" panose="02020603050405020304" pitchFamily="18" charset="0"/>
              </a:rPr>
              <a:t>.</a:t>
            </a:r>
          </a:p>
          <a:p>
            <a:pPr marL="0" indent="0" algn="just">
              <a:buNone/>
            </a:pPr>
            <a:endParaRPr lang="en-US" sz="3600" dirty="0">
              <a:latin typeface="Times New Roman" panose="02020603050405020304" pitchFamily="18" charset="0"/>
              <a:cs typeface="Times New Roman" panose="02020603050405020304" pitchFamily="18" charset="0"/>
            </a:endParaRPr>
          </a:p>
          <a:p>
            <a:pPr marL="0" indent="0" algn="just">
              <a:buNone/>
            </a:pPr>
            <a:r>
              <a:rPr lang="en-US" sz="3600" dirty="0" err="1">
                <a:latin typeface="Times New Roman" panose="02020603050405020304" pitchFamily="18" charset="0"/>
                <a:cs typeface="Times New Roman" panose="02020603050405020304" pitchFamily="18" charset="0"/>
              </a:rPr>
              <a:t>Elementet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kryesore</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janë</a:t>
            </a:r>
            <a:r>
              <a:rPr lang="en-US" sz="3600" dirty="0">
                <a:latin typeface="Times New Roman" panose="02020603050405020304" pitchFamily="18" charset="0"/>
                <a:cs typeface="Times New Roman" panose="02020603050405020304" pitchFamily="18" charset="0"/>
              </a:rPr>
              <a:t>: </a:t>
            </a:r>
          </a:p>
          <a:p>
            <a:pPr marL="0" indent="0" algn="just">
              <a:buNone/>
            </a:pPr>
            <a:r>
              <a:rPr lang="en-US" sz="3600" dirty="0">
                <a:latin typeface="Times New Roman" panose="02020603050405020304" pitchFamily="18" charset="0"/>
                <a:cs typeface="Times New Roman" panose="02020603050405020304" pitchFamily="18" charset="0"/>
              </a:rPr>
              <a:t>1.Kodi </a:t>
            </a:r>
            <a:r>
              <a:rPr lang="en-US" sz="3600" dirty="0" err="1">
                <a:latin typeface="Times New Roman" panose="02020603050405020304" pitchFamily="18" charset="0"/>
                <a:cs typeface="Times New Roman" panose="02020603050405020304" pitchFamily="18" charset="0"/>
              </a:rPr>
              <a:t>i</a:t>
            </a:r>
            <a:r>
              <a:rPr lang="en-US" sz="3600" dirty="0">
                <a:latin typeface="Times New Roman" panose="02020603050405020304" pitchFamily="18" charset="0"/>
                <a:cs typeface="Times New Roman" panose="02020603050405020304" pitchFamily="18" charset="0"/>
              </a:rPr>
              <a:t> WADA</a:t>
            </a:r>
          </a:p>
          <a:p>
            <a:pPr marL="0" indent="0" algn="just">
              <a:buNone/>
            </a:pPr>
            <a:r>
              <a:rPr lang="en-US" sz="3600" dirty="0">
                <a:latin typeface="Times New Roman" panose="02020603050405020304" pitchFamily="18" charset="0"/>
                <a:cs typeface="Times New Roman" panose="02020603050405020304" pitchFamily="18" charset="0"/>
              </a:rPr>
              <a:t>2.Standardet </a:t>
            </a:r>
            <a:r>
              <a:rPr lang="en-US" sz="3600" dirty="0" err="1">
                <a:latin typeface="Times New Roman" panose="02020603050405020304" pitchFamily="18" charset="0"/>
                <a:cs typeface="Times New Roman" panose="02020603050405020304" pitchFamily="18" charset="0"/>
              </a:rPr>
              <a:t>Ndërkombëtare</a:t>
            </a:r>
            <a:r>
              <a:rPr lang="en-US" sz="3600" dirty="0">
                <a:latin typeface="Times New Roman" panose="02020603050405020304" pitchFamily="18" charset="0"/>
                <a:cs typeface="Times New Roman" panose="02020603050405020304" pitchFamily="18" charset="0"/>
              </a:rPr>
              <a:t> </a:t>
            </a:r>
          </a:p>
          <a:p>
            <a:pPr marL="0" indent="0" algn="just">
              <a:buNone/>
            </a:pPr>
            <a:r>
              <a:rPr lang="en-US" sz="3600" dirty="0">
                <a:latin typeface="Times New Roman" panose="02020603050405020304" pitchFamily="18" charset="0"/>
                <a:cs typeface="Times New Roman" panose="02020603050405020304" pitchFamily="18" charset="0"/>
              </a:rPr>
              <a:t>3.Modelet e </a:t>
            </a:r>
            <a:r>
              <a:rPr lang="en-US" sz="3600" dirty="0" err="1">
                <a:latin typeface="Times New Roman" panose="02020603050405020304" pitchFamily="18" charset="0"/>
                <a:cs typeface="Times New Roman" panose="02020603050405020304" pitchFamily="18" charset="0"/>
              </a:rPr>
              <a:t>praktikës</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më</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të</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mirë</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dhe</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Udhëzuesit</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1375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793" y="620973"/>
            <a:ext cx="11539469" cy="1573587"/>
          </a:xfrm>
        </p:spPr>
        <p:txBody>
          <a:bodyPr>
            <a:normAutofit fontScale="90000"/>
          </a:bodyPr>
          <a:lstStyle/>
          <a:p>
            <a:pPr algn="ctr"/>
            <a:br>
              <a:rPr lang="en-US" sz="2800" dirty="0"/>
            </a:br>
            <a:br>
              <a:rPr lang="en-US" sz="2800" dirty="0"/>
            </a:br>
            <a:r>
              <a:rPr lang="en-US" sz="4000" dirty="0" err="1">
                <a:latin typeface="Times New Roman" panose="02020603050405020304" pitchFamily="18" charset="0"/>
                <a:cs typeface="Times New Roman" panose="02020603050405020304" pitchFamily="18" charset="0"/>
              </a:rPr>
              <a:t>Dokumentet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ligjore</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të</a:t>
            </a:r>
            <a:r>
              <a:rPr lang="en-US" sz="4000" dirty="0">
                <a:latin typeface="Times New Roman" panose="02020603050405020304" pitchFamily="18" charset="0"/>
                <a:cs typeface="Times New Roman" panose="02020603050405020304" pitchFamily="18" charset="0"/>
              </a:rPr>
              <a:t> WADA</a:t>
            </a:r>
            <a:br>
              <a:rPr lang="en-US" sz="2400" dirty="0"/>
            </a:br>
            <a:br>
              <a:rPr lang="en-US" sz="2800" dirty="0"/>
            </a:br>
            <a:endParaRPr lang="en-US" sz="2800" dirty="0"/>
          </a:p>
        </p:txBody>
      </p:sp>
      <p:pic>
        <p:nvPicPr>
          <p:cNvPr id="1030" name="Picture 6" descr="http://www.usada.org/wp-content/uploads/2015_wada_code_smal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84441" y="3083256"/>
            <a:ext cx="2811559" cy="32757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2" name="Picture 8" descr="http://www.theuiaa.org/upload_area/Commissions/Anti-Doping/medium/WADA_Cov_IntlStn_TUEs_E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67061" y="3083256"/>
            <a:ext cx="2279374" cy="32757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C0EE1882-94D2-4910-A2A9-A23382B50FE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3760" y="3044824"/>
            <a:ext cx="2432167" cy="33141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a16="http://schemas.microsoft.com/office/drawing/2014/main" id="{58795FCD-49B8-4A78-B534-82EB0FEEC8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17496" y="3083256"/>
            <a:ext cx="2426925" cy="31537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31874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730" y="218941"/>
            <a:ext cx="11539469" cy="850005"/>
          </a:xfrm>
        </p:spPr>
        <p:txBody>
          <a:bodyPr>
            <a:normAutofit/>
          </a:bodyPr>
          <a:lstStyle/>
          <a:p>
            <a:pPr algn="ctr"/>
            <a:r>
              <a:rPr lang="en-US" sz="2800" b="1" dirty="0" err="1"/>
              <a:t>Dokumentet</a:t>
            </a:r>
            <a:r>
              <a:rPr lang="en-US" sz="2800" b="1" dirty="0"/>
              <a:t> </a:t>
            </a:r>
            <a:r>
              <a:rPr lang="en-US" sz="2800" b="1" dirty="0" err="1"/>
              <a:t>teknike</a:t>
            </a:r>
            <a:r>
              <a:rPr lang="en-US" sz="2800" b="1" dirty="0"/>
              <a:t> </a:t>
            </a:r>
            <a:r>
              <a:rPr lang="en-US" sz="2800" b="1" dirty="0" err="1"/>
              <a:t>dhe</a:t>
            </a:r>
            <a:r>
              <a:rPr lang="en-US" sz="2800" b="1" dirty="0"/>
              <a:t> </a:t>
            </a:r>
            <a:r>
              <a:rPr lang="en-US" sz="2800" b="1" dirty="0" err="1"/>
              <a:t>rregullore</a:t>
            </a:r>
            <a:r>
              <a:rPr lang="en-US" sz="2800" b="1" dirty="0"/>
              <a:t> </a:t>
            </a:r>
            <a:r>
              <a:rPr lang="en-US" sz="2800" b="1" dirty="0" err="1"/>
              <a:t>të</a:t>
            </a:r>
            <a:r>
              <a:rPr lang="en-US" sz="2800" b="1" dirty="0"/>
              <a:t> WADA</a:t>
            </a:r>
            <a:endParaRPr lang="en-US" sz="2800" dirty="0"/>
          </a:p>
        </p:txBody>
      </p:sp>
      <p:pic>
        <p:nvPicPr>
          <p:cNvPr id="3080" name="Picture 8" descr="Preview of Guidelines - Detection of doping with hG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8787" y="1046054"/>
            <a:ext cx="2197289" cy="28464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82" name="Picture 10" descr="Preview of Guidelines - Human Growth Hormone (hGH) Biomarkers T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7985" y="3611399"/>
            <a:ext cx="2133280" cy="27635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 name="Content Placeholder 4">
            <a:extLst>
              <a:ext uri="{FF2B5EF4-FFF2-40B4-BE49-F238E27FC236}">
                <a16:creationId xmlns:a16="http://schemas.microsoft.com/office/drawing/2014/main" id="{E274AD91-1301-4146-B0D9-1F4205C44833}"/>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922163" y="1068946"/>
            <a:ext cx="2192151" cy="28486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0EFC7E6E-F805-47C3-8B08-795A6E4E6DB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58665" y="3492958"/>
            <a:ext cx="2226240" cy="28820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6" name="Picture 2" descr="Image result for anti doping rule violations wada 2019">
            <a:extLst>
              <a:ext uri="{FF2B5EF4-FFF2-40B4-BE49-F238E27FC236}">
                <a16:creationId xmlns:a16="http://schemas.microsoft.com/office/drawing/2014/main" id="{2C8FE2F5-75C8-4D83-BB06-9FFC1B24278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61825" y="1135807"/>
            <a:ext cx="2129451" cy="27567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4121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701" y="242398"/>
            <a:ext cx="11539469" cy="850005"/>
          </a:xfrm>
        </p:spPr>
        <p:txBody>
          <a:bodyPr>
            <a:normAutofit/>
          </a:bodyPr>
          <a:lstStyle/>
          <a:p>
            <a:pPr algn="ctr"/>
            <a:r>
              <a:rPr lang="en-US" sz="3200" b="1" dirty="0" err="1"/>
              <a:t>Dokumente</a:t>
            </a:r>
            <a:r>
              <a:rPr lang="en-US" sz="3200" b="1" dirty="0"/>
              <a:t> procedural </a:t>
            </a:r>
            <a:r>
              <a:rPr lang="en-US" sz="3200" b="1" dirty="0" err="1"/>
              <a:t>teknike</a:t>
            </a:r>
            <a:r>
              <a:rPr lang="en-US" sz="3200" b="1" dirty="0"/>
              <a:t> </a:t>
            </a:r>
            <a:r>
              <a:rPr lang="en-US" sz="3200" b="1" dirty="0" err="1"/>
              <a:t>të</a:t>
            </a:r>
            <a:r>
              <a:rPr lang="en-US" sz="3200" b="1" dirty="0"/>
              <a:t> WADA</a:t>
            </a:r>
          </a:p>
        </p:txBody>
      </p:sp>
      <p:pic>
        <p:nvPicPr>
          <p:cNvPr id="4098" name="Picture 2" descr="Preview of Guidelines - Blood Sample Collectio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22899" y="1948065"/>
            <a:ext cx="3097282" cy="40123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961133" y="1948069"/>
            <a:ext cx="3151868" cy="40891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100" name="Picture 4" descr="Preview of Guidelines - Urine Sample Collec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1482" y="1948069"/>
            <a:ext cx="3097280" cy="40123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099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730" y="218941"/>
            <a:ext cx="11539469" cy="850005"/>
          </a:xfrm>
        </p:spPr>
        <p:txBody>
          <a:bodyPr>
            <a:normAutofit fontScale="90000"/>
          </a:bodyPr>
          <a:lstStyle/>
          <a:p>
            <a:pPr algn="ctr"/>
            <a:br>
              <a:rPr lang="en-US" sz="2800" dirty="0"/>
            </a:br>
            <a:br>
              <a:rPr lang="en-US" sz="2800" dirty="0"/>
            </a:br>
            <a:r>
              <a:rPr lang="en-US" b="1" dirty="0">
                <a:latin typeface="Times New Roman" panose="02020603050405020304" pitchFamily="18" charset="0"/>
                <a:cs typeface="Times New Roman" panose="02020603050405020304" pitchFamily="18" charset="0"/>
              </a:rPr>
              <a:t>NADO</a:t>
            </a:r>
            <a:br>
              <a:rPr lang="en-US" sz="2400" dirty="0"/>
            </a:br>
            <a:br>
              <a:rPr lang="en-US" sz="2800" dirty="0"/>
            </a:br>
            <a:endParaRPr lang="en-US" sz="2800" dirty="0"/>
          </a:p>
        </p:txBody>
      </p:sp>
      <p:sp>
        <p:nvSpPr>
          <p:cNvPr id="3" name="Content Placeholder 2"/>
          <p:cNvSpPr>
            <a:spLocks noGrp="1"/>
          </p:cNvSpPr>
          <p:nvPr>
            <p:ph idx="1"/>
          </p:nvPr>
        </p:nvSpPr>
        <p:spPr>
          <a:xfrm>
            <a:off x="347730" y="1275008"/>
            <a:ext cx="11539469" cy="5357611"/>
          </a:xfrm>
        </p:spPr>
        <p:txBody>
          <a:bodyPr>
            <a:normAutofit/>
          </a:bodyPr>
          <a:lstStyle/>
          <a:p>
            <a:pPr lvl="1" algn="just"/>
            <a:r>
              <a:rPr lang="en-US" sz="3200" dirty="0" err="1">
                <a:latin typeface="Times New Roman" panose="02020603050405020304" pitchFamily="18" charset="0"/>
                <a:cs typeface="Times New Roman" panose="02020603050405020304" pitchFamily="18" charset="0"/>
              </a:rPr>
              <a:t>Organizatat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Kombëtare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Nacionale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për</a:t>
            </a:r>
            <a:r>
              <a:rPr lang="en-US" sz="3200" dirty="0">
                <a:latin typeface="Times New Roman" panose="02020603050405020304" pitchFamily="18" charset="0"/>
                <a:cs typeface="Times New Roman" panose="02020603050405020304" pitchFamily="18" charset="0"/>
              </a:rPr>
              <a:t> Anti-Doping (NADO) </a:t>
            </a:r>
            <a:r>
              <a:rPr lang="en-US" sz="3200" dirty="0" err="1">
                <a:latin typeface="Times New Roman" panose="02020603050405020304" pitchFamily="18" charset="0"/>
                <a:cs typeface="Times New Roman" panose="02020603050405020304" pitchFamily="18" charset="0"/>
              </a:rPr>
              <a:t>janë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organizata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qeveritare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financuara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qeveritë</a:t>
            </a:r>
            <a:r>
              <a:rPr lang="en-US" sz="3200" dirty="0">
                <a:latin typeface="Times New Roman" panose="02020603050405020304" pitchFamily="18" charset="0"/>
                <a:cs typeface="Times New Roman" panose="02020603050405020304" pitchFamily="18" charset="0"/>
              </a:rPr>
              <a:t> e </a:t>
            </a:r>
            <a:r>
              <a:rPr lang="en-US" sz="3200" dirty="0" err="1">
                <a:latin typeface="Times New Roman" panose="02020603050405020304" pitchFamily="18" charset="0"/>
                <a:cs typeface="Times New Roman" panose="02020603050405020304" pitchFamily="18" charset="0"/>
              </a:rPr>
              <a:t>vendit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gjegjës</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dhe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janë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përgjegjës</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për</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testimin</a:t>
            </a:r>
            <a:r>
              <a:rPr lang="en-US" sz="3200" dirty="0">
                <a:latin typeface="Times New Roman" panose="02020603050405020304" pitchFamily="18" charset="0"/>
                <a:cs typeface="Times New Roman" panose="02020603050405020304" pitchFamily="18" charset="0"/>
              </a:rPr>
              <a:t> e </a:t>
            </a:r>
            <a:r>
              <a:rPr lang="en-US" sz="3200" dirty="0" err="1">
                <a:latin typeface="Times New Roman" panose="02020603050405020304" pitchFamily="18" charset="0"/>
                <a:cs typeface="Times New Roman" panose="02020603050405020304" pitchFamily="18" charset="0"/>
              </a:rPr>
              <a:t>sportistëve</a:t>
            </a:r>
            <a:r>
              <a:rPr lang="en-US" sz="3200" dirty="0">
                <a:latin typeface="Times New Roman" panose="02020603050405020304" pitchFamily="18" charset="0"/>
                <a:cs typeface="Times New Roman" panose="02020603050405020304" pitchFamily="18" charset="0"/>
              </a:rPr>
              <a:t> vendor </a:t>
            </a:r>
            <a:r>
              <a:rPr lang="en-US" sz="3200" dirty="0" err="1">
                <a:latin typeface="Times New Roman" panose="02020603050405020304" pitchFamily="18" charset="0"/>
                <a:cs typeface="Times New Roman" panose="02020603050405020304" pitchFamily="18" charset="0"/>
              </a:rPr>
              <a:t>gjatë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garës</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dhe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jashtë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garës</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dhe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sportistët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vendet</a:t>
            </a:r>
            <a:r>
              <a:rPr lang="en-US" sz="3200" dirty="0">
                <a:latin typeface="Times New Roman" panose="02020603050405020304" pitchFamily="18" charset="0"/>
                <a:cs typeface="Times New Roman" panose="02020603050405020304" pitchFamily="18" charset="0"/>
              </a:rPr>
              <a:t> e </a:t>
            </a:r>
            <a:r>
              <a:rPr lang="en-US" sz="3200" dirty="0" err="1">
                <a:latin typeface="Times New Roman" panose="02020603050405020304" pitchFamily="18" charset="0"/>
                <a:cs typeface="Times New Roman" panose="02020603050405020304" pitchFamily="18" charset="0"/>
              </a:rPr>
              <a:t>tjera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konkurruese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brenda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kufijve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atij</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vendit</a:t>
            </a:r>
            <a:r>
              <a:rPr lang="en-US" sz="3200" dirty="0">
                <a:latin typeface="Times New Roman" panose="02020603050405020304" pitchFamily="18" charset="0"/>
                <a:cs typeface="Times New Roman" panose="02020603050405020304" pitchFamily="18" charset="0"/>
              </a:rPr>
              <a:t>, duke </a:t>
            </a:r>
            <a:r>
              <a:rPr lang="en-US" sz="3200" dirty="0" err="1">
                <a:latin typeface="Times New Roman" panose="02020603050405020304" pitchFamily="18" charset="0"/>
                <a:cs typeface="Times New Roman" panose="02020603050405020304" pitchFamily="18" charset="0"/>
              </a:rPr>
              <a:t>aplikuar</a:t>
            </a:r>
            <a:r>
              <a:rPr lang="en-US" sz="3200" dirty="0">
                <a:latin typeface="Times New Roman" panose="02020603050405020304" pitchFamily="18" charset="0"/>
                <a:cs typeface="Times New Roman" panose="02020603050405020304" pitchFamily="18" charset="0"/>
              </a:rPr>
              <a:t> anti-doping </a:t>
            </a:r>
            <a:r>
              <a:rPr lang="en-US" sz="3200" dirty="0" err="1">
                <a:latin typeface="Times New Roman" panose="02020603050405020304" pitchFamily="18" charset="0"/>
                <a:cs typeface="Times New Roman" panose="02020603050405020304" pitchFamily="18" charset="0"/>
              </a:rPr>
              <a:t>rregullat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ndërkombëtare</a:t>
            </a:r>
            <a:r>
              <a:rPr lang="en-US" sz="3200" dirty="0">
                <a:latin typeface="Times New Roman" panose="02020603050405020304" pitchFamily="18" charset="0"/>
                <a:cs typeface="Times New Roman" panose="02020603050405020304" pitchFamily="18" charset="0"/>
              </a:rPr>
              <a:t>.</a:t>
            </a:r>
          </a:p>
        </p:txBody>
      </p:sp>
      <p:pic>
        <p:nvPicPr>
          <p:cNvPr id="4100" name="Picture 4" descr="http://www.abbreviations.com/images/1663047_NAD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6788" y="4499775"/>
            <a:ext cx="3300690" cy="1980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6397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730" y="218941"/>
            <a:ext cx="11539469" cy="850005"/>
          </a:xfrm>
        </p:spPr>
        <p:txBody>
          <a:bodyPr>
            <a:normAutofit fontScale="90000"/>
          </a:bodyPr>
          <a:lstStyle/>
          <a:p>
            <a:pPr algn="ctr"/>
            <a:br>
              <a:rPr lang="en-US" sz="2800" dirty="0"/>
            </a:br>
            <a:br>
              <a:rPr lang="en-US" sz="2800" dirty="0"/>
            </a:br>
            <a:r>
              <a:rPr lang="en-US" b="1" dirty="0">
                <a:latin typeface="Times New Roman" panose="02020603050405020304" pitchFamily="18" charset="0"/>
                <a:cs typeface="Times New Roman" panose="02020603050405020304" pitchFamily="18" charset="0"/>
              </a:rPr>
              <a:t>NADO - KOSOVA</a:t>
            </a:r>
            <a:br>
              <a:rPr lang="en-US" sz="2400" dirty="0"/>
            </a:br>
            <a:br>
              <a:rPr lang="en-US" sz="2800" dirty="0"/>
            </a:br>
            <a:endParaRPr lang="en-US" sz="2800" dirty="0"/>
          </a:p>
        </p:txBody>
      </p:sp>
      <p:sp>
        <p:nvSpPr>
          <p:cNvPr id="3" name="Content Placeholder 2"/>
          <p:cNvSpPr>
            <a:spLocks noGrp="1"/>
          </p:cNvSpPr>
          <p:nvPr>
            <p:ph idx="1"/>
          </p:nvPr>
        </p:nvSpPr>
        <p:spPr>
          <a:xfrm>
            <a:off x="347730" y="1275008"/>
            <a:ext cx="11539469" cy="5357611"/>
          </a:xfrm>
        </p:spPr>
        <p:txBody>
          <a:bodyPr>
            <a:normAutofit/>
          </a:bodyPr>
          <a:lstStyle/>
          <a:p>
            <a:pPr lvl="1" algn="just"/>
            <a:r>
              <a:rPr lang="en-US" sz="3200" dirty="0" err="1">
                <a:latin typeface="Times New Roman" panose="02020603050405020304" pitchFamily="18" charset="0"/>
                <a:cs typeface="Times New Roman" panose="02020603050405020304" pitchFamily="18" charset="0"/>
              </a:rPr>
              <a:t>Organizatë</a:t>
            </a:r>
            <a:r>
              <a:rPr lang="en-US" sz="3200" dirty="0">
                <a:latin typeface="Times New Roman" panose="02020603050405020304" pitchFamily="18" charset="0"/>
                <a:cs typeface="Times New Roman" panose="02020603050405020304" pitchFamily="18" charset="0"/>
              </a:rPr>
              <a:t> e </a:t>
            </a:r>
            <a:r>
              <a:rPr lang="en-US" sz="3200" dirty="0" err="1">
                <a:latin typeface="Times New Roman" panose="02020603050405020304" pitchFamily="18" charset="0"/>
                <a:cs typeface="Times New Roman" panose="02020603050405020304" pitchFamily="18" charset="0"/>
              </a:rPr>
              <a:t>pavarur</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për</a:t>
            </a:r>
            <a:r>
              <a:rPr lang="en-US" sz="3200" dirty="0">
                <a:latin typeface="Times New Roman" panose="02020603050405020304" pitchFamily="18" charset="0"/>
                <a:cs typeface="Times New Roman" panose="02020603050405020304" pitchFamily="18" charset="0"/>
              </a:rPr>
              <a:t> Anti-Doping</a:t>
            </a:r>
          </a:p>
          <a:p>
            <a:pPr lvl="1" algn="just"/>
            <a:r>
              <a:rPr lang="en-US" sz="3200" dirty="0" err="1">
                <a:latin typeface="Times New Roman" panose="02020603050405020304" pitchFamily="18" charset="0"/>
                <a:cs typeface="Times New Roman" panose="02020603050405020304" pitchFamily="18" charset="0"/>
              </a:rPr>
              <a:t>Agjenci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për</a:t>
            </a:r>
            <a:r>
              <a:rPr lang="en-US" sz="3200" dirty="0">
                <a:latin typeface="Times New Roman" panose="02020603050405020304" pitchFamily="18" charset="0"/>
                <a:cs typeface="Times New Roman" panose="02020603050405020304" pitchFamily="18" charset="0"/>
              </a:rPr>
              <a:t> Antidoping</a:t>
            </a:r>
          </a:p>
          <a:p>
            <a:pPr lvl="1" algn="just"/>
            <a:r>
              <a:rPr lang="en-US" sz="3200" dirty="0" err="1">
                <a:latin typeface="Times New Roman" panose="02020603050405020304" pitchFamily="18" charset="0"/>
                <a:cs typeface="Times New Roman" panose="02020603050405020304" pitchFamily="18" charset="0"/>
              </a:rPr>
              <a:t>Objektiv</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afatshkurtë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i</a:t>
            </a:r>
            <a:r>
              <a:rPr lang="en-US" sz="3200" dirty="0">
                <a:latin typeface="Times New Roman" panose="02020603050405020304" pitchFamily="18" charset="0"/>
                <a:cs typeface="Times New Roman" panose="02020603050405020304" pitchFamily="18" charset="0"/>
              </a:rPr>
              <a:t> KOK-</a:t>
            </a:r>
            <a:r>
              <a:rPr lang="en-US" sz="3200" dirty="0" err="1">
                <a:latin typeface="Times New Roman" panose="02020603050405020304" pitchFamily="18" charset="0"/>
                <a:cs typeface="Times New Roman" panose="02020603050405020304" pitchFamily="18" charset="0"/>
              </a:rPr>
              <a:t>ut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bashkëpunim</a:t>
            </a:r>
            <a:r>
              <a:rPr lang="en-US" sz="3200" dirty="0">
                <a:latin typeface="Times New Roman" panose="02020603050405020304" pitchFamily="18" charset="0"/>
                <a:cs typeface="Times New Roman" panose="02020603050405020304" pitchFamily="18" charset="0"/>
              </a:rPr>
              <a:t> me </a:t>
            </a:r>
            <a:r>
              <a:rPr lang="en-US" sz="3200" dirty="0" err="1">
                <a:latin typeface="Times New Roman" panose="02020603050405020304" pitchFamily="18" charset="0"/>
                <a:cs typeface="Times New Roman" panose="02020603050405020304" pitchFamily="18" charset="0"/>
              </a:rPr>
              <a:t>Ministrinë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Qeverinw</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dhe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faktorët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tjerë</a:t>
            </a:r>
            <a:r>
              <a:rPr lang="en-US" sz="3200" dirty="0">
                <a:latin typeface="Times New Roman" panose="02020603050405020304" pitchFamily="18" charset="0"/>
                <a:cs typeface="Times New Roman" panose="02020603050405020304" pitchFamily="18" charset="0"/>
              </a:rPr>
              <a:t> relevant vendor </a:t>
            </a:r>
            <a:r>
              <a:rPr lang="en-US" sz="3200" dirty="0" err="1">
                <a:latin typeface="Times New Roman" panose="02020603050405020304" pitchFamily="18" charset="0"/>
                <a:cs typeface="Times New Roman" panose="02020603050405020304" pitchFamily="18" charset="0"/>
              </a:rPr>
              <a:t>dhe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ndërkombëtar</a:t>
            </a:r>
            <a:endParaRPr lang="en-US" sz="3200" dirty="0">
              <a:latin typeface="Times New Roman" panose="02020603050405020304" pitchFamily="18" charset="0"/>
              <a:cs typeface="Times New Roman" panose="02020603050405020304" pitchFamily="18" charset="0"/>
            </a:endParaRPr>
          </a:p>
          <a:p>
            <a:pPr lvl="1" algn="just"/>
            <a:endParaRPr lang="en-US" sz="3200" dirty="0">
              <a:latin typeface="Times New Roman" panose="02020603050405020304" pitchFamily="18" charset="0"/>
              <a:cs typeface="Times New Roman" panose="02020603050405020304" pitchFamily="18" charset="0"/>
            </a:endParaRPr>
          </a:p>
        </p:txBody>
      </p:sp>
      <p:pic>
        <p:nvPicPr>
          <p:cNvPr id="4100" name="Picture 4" descr="http://www.abbreviations.com/images/1663047_NAD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6788" y="4499775"/>
            <a:ext cx="3300690" cy="1980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0923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730" y="218941"/>
            <a:ext cx="11539469" cy="850005"/>
          </a:xfrm>
        </p:spPr>
        <p:txBody>
          <a:bodyPr>
            <a:normAutofit fontScale="90000"/>
          </a:bodyPr>
          <a:lstStyle/>
          <a:p>
            <a:pPr algn="ctr"/>
            <a:br>
              <a:rPr lang="en-US" sz="2800" dirty="0"/>
            </a:br>
            <a:br>
              <a:rPr lang="en-US" sz="2800" dirty="0"/>
            </a:br>
            <a:r>
              <a:rPr lang="en-US" sz="4000" b="1" dirty="0">
                <a:latin typeface="Times New Roman" panose="02020603050405020304" pitchFamily="18" charset="0"/>
                <a:cs typeface="Times New Roman" panose="02020603050405020304" pitchFamily="18" charset="0"/>
              </a:rPr>
              <a:t>RADO</a:t>
            </a:r>
            <a:br>
              <a:rPr lang="en-US" sz="2400" dirty="0"/>
            </a:br>
            <a:br>
              <a:rPr lang="en-US" sz="2800" dirty="0"/>
            </a:br>
            <a:endParaRPr lang="en-US" sz="2800" dirty="0"/>
          </a:p>
        </p:txBody>
      </p:sp>
      <p:sp>
        <p:nvSpPr>
          <p:cNvPr id="3" name="Content Placeholder 2"/>
          <p:cNvSpPr>
            <a:spLocks noGrp="1"/>
          </p:cNvSpPr>
          <p:nvPr>
            <p:ph idx="1"/>
          </p:nvPr>
        </p:nvSpPr>
        <p:spPr>
          <a:xfrm>
            <a:off x="347731" y="1275008"/>
            <a:ext cx="11115400" cy="5357611"/>
          </a:xfrm>
        </p:spPr>
        <p:txBody>
          <a:bodyPr>
            <a:normAutofit/>
          </a:bodyPr>
          <a:lstStyle/>
          <a:p>
            <a:pPr lvl="1" algn="just"/>
            <a:r>
              <a:rPr lang="en-US" sz="2800" dirty="0" err="1">
                <a:latin typeface="Times New Roman" panose="02020603050405020304" pitchFamily="18" charset="0"/>
                <a:cs typeface="Times New Roman" panose="02020603050405020304" pitchFamily="18" charset="0"/>
              </a:rPr>
              <a:t>Janë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organizata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regjionale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kanë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për</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qëllim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ndihmojnë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vendet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dhe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organizatat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zhvillojnë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programe</a:t>
            </a:r>
            <a:r>
              <a:rPr lang="en-US" sz="2800" dirty="0">
                <a:latin typeface="Times New Roman" panose="02020603050405020304" pitchFamily="18" charset="0"/>
                <a:cs typeface="Times New Roman" panose="02020603050405020304" pitchFamily="18" charset="0"/>
              </a:rPr>
              <a:t> anti-doping </a:t>
            </a:r>
            <a:r>
              <a:rPr lang="en-US" sz="2800" dirty="0" err="1">
                <a:latin typeface="Times New Roman" panose="02020603050405020304" pitchFamily="18" charset="0"/>
                <a:cs typeface="Times New Roman" panose="02020603050405020304" pitchFamily="18" charset="0"/>
              </a:rPr>
              <a:t>që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janë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përputhje</a:t>
            </a:r>
            <a:r>
              <a:rPr lang="en-US" sz="2800" dirty="0">
                <a:latin typeface="Times New Roman" panose="02020603050405020304" pitchFamily="18" charset="0"/>
                <a:cs typeface="Times New Roman" panose="02020603050405020304" pitchFamily="18" charset="0"/>
              </a:rPr>
              <a:t> me </a:t>
            </a:r>
            <a:r>
              <a:rPr lang="en-US" sz="2800" dirty="0" err="1">
                <a:latin typeface="Times New Roman" panose="02020603050405020304" pitchFamily="18" charset="0"/>
                <a:cs typeface="Times New Roman" panose="02020603050405020304" pitchFamily="18" charset="0"/>
              </a:rPr>
              <a:t>Kodin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Botëror</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të</a:t>
            </a:r>
            <a:r>
              <a:rPr lang="en-US" sz="2800" dirty="0">
                <a:latin typeface="Times New Roman" panose="02020603050405020304" pitchFamily="18" charset="0"/>
                <a:cs typeface="Times New Roman" panose="02020603050405020304" pitchFamily="18" charset="0"/>
              </a:rPr>
              <a:t> Anti-</a:t>
            </a:r>
            <a:r>
              <a:rPr lang="en-US" sz="2800" dirty="0" err="1">
                <a:latin typeface="Times New Roman" panose="02020603050405020304" pitchFamily="18" charset="0"/>
                <a:cs typeface="Times New Roman" panose="02020603050405020304" pitchFamily="18" charset="0"/>
              </a:rPr>
              <a:t>Dopingut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rajone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ndryshme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botës</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për</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vendosur</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cilësi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ndaj</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aktiviteteve</a:t>
            </a:r>
            <a:r>
              <a:rPr lang="en-US" sz="2800" dirty="0">
                <a:latin typeface="Times New Roman" panose="02020603050405020304" pitchFamily="18" charset="0"/>
                <a:cs typeface="Times New Roman" panose="02020603050405020304" pitchFamily="18" charset="0"/>
              </a:rPr>
              <a:t> anti-</a:t>
            </a:r>
            <a:r>
              <a:rPr lang="en-US" sz="2800" dirty="0" err="1">
                <a:latin typeface="Times New Roman" panose="02020603050405020304" pitchFamily="18" charset="0"/>
                <a:cs typeface="Times New Roman" panose="02020603050405020304" pitchFamily="18" charset="0"/>
              </a:rPr>
              <a:t>dopinguese</a:t>
            </a:r>
            <a:r>
              <a:rPr lang="en-US" sz="2800" dirty="0">
                <a:latin typeface="Times New Roman" panose="02020603050405020304" pitchFamily="18" charset="0"/>
                <a:cs typeface="Times New Roman" panose="02020603050405020304" pitchFamily="18" charset="0"/>
              </a:rPr>
              <a:t>.</a:t>
            </a:r>
          </a:p>
          <a:p>
            <a:pPr lvl="1" algn="just"/>
            <a:r>
              <a:rPr lang="en-US" sz="2800" dirty="0" err="1">
                <a:latin typeface="Times New Roman" panose="02020603050405020304" pitchFamily="18" charset="0"/>
                <a:cs typeface="Times New Roman" panose="02020603050405020304" pitchFamily="18" charset="0"/>
              </a:rPr>
              <a:t>Pra</a:t>
            </a:r>
            <a:r>
              <a:rPr lang="en-US" sz="2800" dirty="0">
                <a:latin typeface="Times New Roman" panose="02020603050405020304" pitchFamily="18" charset="0"/>
                <a:cs typeface="Times New Roman" panose="02020603050405020304" pitchFamily="18" charset="0"/>
              </a:rPr>
              <a:t> RADO </a:t>
            </a:r>
            <a:r>
              <a:rPr lang="en-US" sz="2800" dirty="0" err="1">
                <a:latin typeface="Times New Roman" panose="02020603050405020304" pitchFamily="18" charset="0"/>
                <a:cs typeface="Times New Roman" panose="02020603050405020304" pitchFamily="18" charset="0"/>
              </a:rPr>
              <a:t>arrin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sjellë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bashku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disa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vende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dhe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palët</a:t>
            </a:r>
            <a:r>
              <a:rPr lang="en-US" sz="2800" dirty="0">
                <a:latin typeface="Times New Roman" panose="02020603050405020304" pitchFamily="18" charset="0"/>
                <a:cs typeface="Times New Roman" panose="02020603050405020304" pitchFamily="18" charset="0"/>
              </a:rPr>
              <a:t> e </a:t>
            </a:r>
            <a:r>
              <a:rPr lang="en-US" sz="2800" dirty="0" err="1">
                <a:latin typeface="Times New Roman" panose="02020603050405020304" pitchFamily="18" charset="0"/>
                <a:cs typeface="Times New Roman" panose="02020603050405020304" pitchFamily="18" charset="0"/>
              </a:rPr>
              <a:t>interesuara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brenda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një</a:t>
            </a:r>
            <a:r>
              <a:rPr lang="en-US" sz="2800" dirty="0">
                <a:latin typeface="Times New Roman" panose="02020603050405020304" pitchFamily="18" charset="0"/>
                <a:cs typeface="Times New Roman" panose="02020603050405020304" pitchFamily="18" charset="0"/>
              </a:rPr>
              <a:t> </a:t>
            </a:r>
            <a:r>
              <a:rPr lang="en-US" sz="2800" u="sng" dirty="0">
                <a:latin typeface="Times New Roman" panose="02020603050405020304" pitchFamily="18" charset="0"/>
                <a:cs typeface="Times New Roman" panose="02020603050405020304" pitchFamily="18" charset="0"/>
              </a:rPr>
              <a:t>zone </a:t>
            </a:r>
            <a:r>
              <a:rPr lang="en-US" sz="2800" u="sng" dirty="0" err="1">
                <a:latin typeface="Times New Roman" panose="02020603050405020304" pitchFamily="18" charset="0"/>
                <a:cs typeface="Times New Roman" panose="02020603050405020304" pitchFamily="18" charset="0"/>
              </a:rPr>
              <a:t>gjeografike</a:t>
            </a:r>
            <a:r>
              <a:rPr lang="en-US" sz="2800" u="sng"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për</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mobilizuar</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burimet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për</a:t>
            </a:r>
            <a:r>
              <a:rPr lang="en-US" sz="2800" dirty="0">
                <a:latin typeface="Times New Roman" panose="02020603050405020304" pitchFamily="18" charset="0"/>
                <a:cs typeface="Times New Roman" panose="02020603050405020304" pitchFamily="18" charset="0"/>
              </a:rPr>
              <a:t> anti-</a:t>
            </a:r>
            <a:r>
              <a:rPr lang="en-US" sz="2800" dirty="0" err="1">
                <a:latin typeface="Times New Roman" panose="02020603050405020304" pitchFamily="18" charset="0"/>
                <a:cs typeface="Times New Roman" panose="02020603050405020304" pitchFamily="18" charset="0"/>
              </a:rPr>
              <a:t>dopingun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ombrellën</a:t>
            </a:r>
            <a:r>
              <a:rPr lang="en-US" sz="2800" dirty="0">
                <a:latin typeface="Times New Roman" panose="02020603050405020304" pitchFamily="18" charset="0"/>
                <a:cs typeface="Times New Roman" panose="02020603050405020304" pitchFamily="18" charset="0"/>
              </a:rPr>
              <a:t> e </a:t>
            </a:r>
            <a:r>
              <a:rPr lang="en-US" sz="2800" dirty="0" err="1">
                <a:latin typeface="Times New Roman" panose="02020603050405020304" pitchFamily="18" charset="0"/>
                <a:cs typeface="Times New Roman" panose="02020603050405020304" pitchFamily="18" charset="0"/>
              </a:rPr>
              <a:t>një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Organizate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Rajonale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për</a:t>
            </a:r>
            <a:r>
              <a:rPr lang="en-US" sz="2800" dirty="0">
                <a:latin typeface="Times New Roman" panose="02020603050405020304" pitchFamily="18" charset="0"/>
                <a:cs typeface="Times New Roman" panose="02020603050405020304" pitchFamily="18" charset="0"/>
              </a:rPr>
              <a:t> Anti-Doping.</a:t>
            </a:r>
          </a:p>
          <a:p>
            <a:pPr lvl="1" algn="just"/>
            <a:r>
              <a:rPr lang="en-US" sz="2800" dirty="0" err="1">
                <a:latin typeface="Times New Roman" panose="02020603050405020304" pitchFamily="18" charset="0"/>
                <a:cs typeface="Times New Roman" panose="02020603050405020304" pitchFamily="18" charset="0"/>
              </a:rPr>
              <a:t>Komiteti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Olimpik</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Kosovës</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është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anëtare</a:t>
            </a:r>
            <a:r>
              <a:rPr lang="en-US" sz="2800" dirty="0">
                <a:latin typeface="Times New Roman" panose="02020603050405020304" pitchFamily="18" charset="0"/>
                <a:cs typeface="Times New Roman" panose="02020603050405020304" pitchFamily="18" charset="0"/>
              </a:rPr>
              <a:t> me </a:t>
            </a:r>
            <a:r>
              <a:rPr lang="en-US" sz="2800" dirty="0" err="1">
                <a:latin typeface="Times New Roman" panose="02020603050405020304" pitchFamily="18" charset="0"/>
                <a:cs typeface="Times New Roman" panose="02020603050405020304" pitchFamily="18" charset="0"/>
              </a:rPr>
              <a:t>të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drejta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plota</a:t>
            </a:r>
            <a:r>
              <a:rPr lang="en-US" sz="2800" dirty="0">
                <a:latin typeface="Times New Roman" panose="02020603050405020304" pitchFamily="18" charset="0"/>
                <a:cs typeface="Times New Roman" panose="02020603050405020304" pitchFamily="18" charset="0"/>
              </a:rPr>
              <a:t> e EERADO (East European Regional Antidoping Organization) </a:t>
            </a:r>
            <a:r>
              <a:rPr lang="en-US" sz="2800" dirty="0" err="1">
                <a:latin typeface="Times New Roman" panose="02020603050405020304" pitchFamily="18" charset="0"/>
                <a:cs typeface="Times New Roman" panose="02020603050405020304" pitchFamily="18" charset="0"/>
              </a:rPr>
              <a:t>që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Marsi</a:t>
            </a:r>
            <a:r>
              <a:rPr lang="en-US" sz="2800" dirty="0">
                <a:latin typeface="Times New Roman" panose="02020603050405020304" pitchFamily="18" charset="0"/>
                <a:cs typeface="Times New Roman" panose="02020603050405020304" pitchFamily="18" charset="0"/>
              </a:rPr>
              <a:t> 2019</a:t>
            </a:r>
          </a:p>
          <a:p>
            <a:pPr lvl="1" algn="just"/>
            <a:r>
              <a:rPr lang="en-US" sz="2800" dirty="0" err="1">
                <a:latin typeface="Times New Roman" panose="02020603050405020304" pitchFamily="18" charset="0"/>
                <a:cs typeface="Times New Roman" panose="02020603050405020304" pitchFamily="18" charset="0"/>
              </a:rPr>
              <a:t>Ekzistojnë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përafërsisht</a:t>
            </a:r>
            <a:r>
              <a:rPr lang="en-US" sz="2800" dirty="0">
                <a:latin typeface="Times New Roman" panose="02020603050405020304" pitchFamily="18" charset="0"/>
                <a:cs typeface="Times New Roman" panose="02020603050405020304" pitchFamily="18" charset="0"/>
              </a:rPr>
              <a:t> 15 RADO </a:t>
            </a:r>
            <a:r>
              <a:rPr lang="en-US" sz="2800" dirty="0" err="1">
                <a:latin typeface="Times New Roman" panose="02020603050405020304" pitchFamily="18" charset="0"/>
                <a:cs typeface="Times New Roman" panose="02020603050405020304" pitchFamily="18" charset="0"/>
              </a:rPr>
              <a:t>të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tilla</a:t>
            </a:r>
            <a:r>
              <a:rPr lang="en-US" sz="2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3674776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730" y="218941"/>
            <a:ext cx="11539469" cy="850005"/>
          </a:xfrm>
        </p:spPr>
        <p:txBody>
          <a:bodyPr>
            <a:normAutofit fontScale="90000"/>
          </a:bodyPr>
          <a:lstStyle/>
          <a:p>
            <a:pPr algn="ctr"/>
            <a:br>
              <a:rPr lang="en-US" sz="2800" dirty="0"/>
            </a:br>
            <a:br>
              <a:rPr lang="en-US" sz="2800" dirty="0"/>
            </a:br>
            <a:r>
              <a:rPr lang="en-US" sz="3600" b="1" dirty="0">
                <a:latin typeface="Times New Roman" panose="02020603050405020304" pitchFamily="18" charset="0"/>
                <a:cs typeface="Times New Roman" panose="02020603050405020304" pitchFamily="18" charset="0"/>
              </a:rPr>
              <a:t>Anti doping </a:t>
            </a:r>
            <a:r>
              <a:rPr lang="en-US" sz="3600" b="1" dirty="0" err="1">
                <a:latin typeface="Times New Roman" panose="02020603050405020304" pitchFamily="18" charset="0"/>
                <a:cs typeface="Times New Roman" panose="02020603050405020304" pitchFamily="18" charset="0"/>
              </a:rPr>
              <a:t>Laboratoret</a:t>
            </a:r>
            <a:br>
              <a:rPr lang="en-US" sz="3600" b="1" dirty="0">
                <a:latin typeface="Times New Roman" panose="02020603050405020304" pitchFamily="18" charset="0"/>
                <a:cs typeface="Times New Roman" panose="02020603050405020304" pitchFamily="18" charset="0"/>
              </a:rPr>
            </a:br>
            <a:br>
              <a:rPr lang="en-US" sz="2800" dirty="0"/>
            </a:br>
            <a:endParaRPr lang="en-US" sz="2800" dirty="0"/>
          </a:p>
        </p:txBody>
      </p:sp>
      <p:sp>
        <p:nvSpPr>
          <p:cNvPr id="3" name="Content Placeholder 2"/>
          <p:cNvSpPr>
            <a:spLocks noGrp="1"/>
          </p:cNvSpPr>
          <p:nvPr>
            <p:ph idx="1"/>
          </p:nvPr>
        </p:nvSpPr>
        <p:spPr>
          <a:xfrm>
            <a:off x="347731" y="1068946"/>
            <a:ext cx="11031062" cy="5563673"/>
          </a:xfrm>
        </p:spPr>
        <p:txBody>
          <a:bodyPr>
            <a:normAutofit/>
          </a:bodyPr>
          <a:lstStyle/>
          <a:p>
            <a:pPr lvl="1" algn="just"/>
            <a:r>
              <a:rPr lang="en-US" sz="3200" dirty="0" err="1">
                <a:latin typeface="Times New Roman" panose="02020603050405020304" pitchFamily="18" charset="0"/>
                <a:cs typeface="Times New Roman" panose="02020603050405020304" pitchFamily="18" charset="0"/>
              </a:rPr>
              <a:t>Aktualisht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janë</a:t>
            </a:r>
            <a:r>
              <a:rPr lang="en-US" sz="3200"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34 </a:t>
            </a:r>
            <a:r>
              <a:rPr lang="en-US" sz="3200" b="1" dirty="0" err="1">
                <a:latin typeface="Times New Roman" panose="02020603050405020304" pitchFamily="18" charset="0"/>
                <a:cs typeface="Times New Roman" panose="02020603050405020304" pitchFamily="18" charset="0"/>
              </a:rPr>
              <a:t>laboratorë</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nëpër</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botë</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të</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akredituar</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për</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kryer</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kontrollin</a:t>
            </a:r>
            <a:r>
              <a:rPr lang="en-US" sz="3200" dirty="0">
                <a:latin typeface="Times New Roman" panose="02020603050405020304" pitchFamily="18" charset="0"/>
                <a:cs typeface="Times New Roman" panose="02020603050405020304" pitchFamily="18" charset="0"/>
              </a:rPr>
              <a:t> e </a:t>
            </a:r>
            <a:r>
              <a:rPr lang="en-US" sz="3200" dirty="0" err="1">
                <a:latin typeface="Times New Roman" panose="02020603050405020304" pitchFamily="18" charset="0"/>
                <a:cs typeface="Times New Roman" panose="02020603050405020304" pitchFamily="18" charset="0"/>
              </a:rPr>
              <a:t>dopingut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sportistëve</a:t>
            </a:r>
            <a:r>
              <a:rPr lang="en-US" sz="3200" dirty="0">
                <a:latin typeface="Times New Roman" panose="02020603050405020304" pitchFamily="18" charset="0"/>
                <a:cs typeface="Times New Roman" panose="02020603050405020304" pitchFamily="18" charset="0"/>
              </a:rPr>
              <a:t>. </a:t>
            </a:r>
          </a:p>
          <a:p>
            <a:pPr lvl="1" algn="just"/>
            <a:r>
              <a:rPr lang="en-US" sz="3200" dirty="0" err="1">
                <a:latin typeface="Times New Roman" panose="02020603050405020304" pitchFamily="18" charset="0"/>
                <a:cs typeface="Times New Roman" panose="02020603050405020304" pitchFamily="18" charset="0"/>
              </a:rPr>
              <a:t>Disa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laboratorë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tjerë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kanë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shprehur</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interesim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për</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hyrë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procesin</a:t>
            </a:r>
            <a:r>
              <a:rPr lang="en-US" sz="3200" dirty="0">
                <a:latin typeface="Times New Roman" panose="02020603050405020304" pitchFamily="18" charset="0"/>
                <a:cs typeface="Times New Roman" panose="02020603050405020304" pitchFamily="18" charset="0"/>
              </a:rPr>
              <a:t> e </a:t>
            </a:r>
            <a:r>
              <a:rPr lang="en-US" sz="3200" dirty="0" err="1">
                <a:latin typeface="Times New Roman" panose="02020603050405020304" pitchFamily="18" charset="0"/>
                <a:cs typeface="Times New Roman" panose="02020603050405020304" pitchFamily="18" charset="0"/>
              </a:rPr>
              <a:t>akreditimit</a:t>
            </a:r>
            <a:r>
              <a:rPr lang="en-US" sz="3200" dirty="0">
                <a:latin typeface="Times New Roman" panose="02020603050405020304" pitchFamily="18" charset="0"/>
                <a:cs typeface="Times New Roman" panose="02020603050405020304" pitchFamily="18" charset="0"/>
              </a:rPr>
              <a:t> WADA-s.</a:t>
            </a:r>
          </a:p>
          <a:p>
            <a:pPr marL="457200" lvl="1" indent="0">
              <a:buNone/>
            </a:pPr>
            <a:endParaRPr lang="en-US" dirty="0"/>
          </a:p>
        </p:txBody>
      </p:sp>
      <p:pic>
        <p:nvPicPr>
          <p:cNvPr id="4" name="Picture 3"/>
          <p:cNvPicPr>
            <a:picLocks noChangeAspect="1"/>
          </p:cNvPicPr>
          <p:nvPr/>
        </p:nvPicPr>
        <p:blipFill>
          <a:blip r:embed="rId2"/>
          <a:stretch>
            <a:fillRect/>
          </a:stretch>
        </p:blipFill>
        <p:spPr>
          <a:xfrm>
            <a:off x="8426505" y="2623141"/>
            <a:ext cx="2952287" cy="1574553"/>
          </a:xfrm>
          <a:prstGeom prst="rect">
            <a:avLst/>
          </a:prstGeom>
        </p:spPr>
      </p:pic>
      <p:pic>
        <p:nvPicPr>
          <p:cNvPr id="6148" name="Picture 4" descr="https://www.pharmatching.com/company/1650/logo?546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066" y="3094444"/>
            <a:ext cx="3335904" cy="1512677"/>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www.doping.chuv.ch/lad-logo.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9902" y="5318757"/>
            <a:ext cx="3229068" cy="562278"/>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www.nada.de/fileadmin/user_upload/nada/DKS/160106_DSH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69317" y="3094444"/>
            <a:ext cx="2706841" cy="1595613"/>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http://www.nada.de/fileadmin/user_upload/nada/DKS/160106_IDA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1686" y="4760148"/>
            <a:ext cx="2148627" cy="1266560"/>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https://www.afld.fr/wp-content/themes/afld/img/logo.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26505" y="4760148"/>
            <a:ext cx="3411614" cy="879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36570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697" y="195943"/>
            <a:ext cx="11495314" cy="1149531"/>
          </a:xfrm>
        </p:spPr>
        <p:txBody>
          <a:bodyPr>
            <a:normAutofit/>
          </a:bodyPr>
          <a:lstStyle/>
          <a:p>
            <a:pPr algn="ctr"/>
            <a:r>
              <a:rPr lang="en-US" sz="3200" b="1" dirty="0" err="1">
                <a:latin typeface="Times New Roman" panose="02020603050405020304" pitchFamily="18" charset="0"/>
                <a:cs typeface="Times New Roman" panose="02020603050405020304" pitchFamily="18" charset="0"/>
              </a:rPr>
              <a:t>Akreditimi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Laboratoreve</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për</a:t>
            </a:r>
            <a:r>
              <a:rPr lang="en-US" sz="3200" b="1" dirty="0">
                <a:latin typeface="Times New Roman" panose="02020603050405020304" pitchFamily="18" charset="0"/>
                <a:cs typeface="Times New Roman" panose="02020603050405020304" pitchFamily="18" charset="0"/>
              </a:rPr>
              <a:t> anti-doping </a:t>
            </a:r>
            <a:r>
              <a:rPr lang="en-US" sz="3200" b="1" dirty="0" err="1">
                <a:latin typeface="Times New Roman" panose="02020603050405020304" pitchFamily="18" charset="0"/>
                <a:cs typeface="Times New Roman" panose="02020603050405020304" pitchFamily="18" charset="0"/>
              </a:rPr>
              <a:t>nga</a:t>
            </a:r>
            <a:r>
              <a:rPr lang="en-US" sz="3200" b="1" dirty="0">
                <a:latin typeface="Times New Roman" panose="02020603050405020304" pitchFamily="18" charset="0"/>
                <a:cs typeface="Times New Roman" panose="02020603050405020304" pitchFamily="18" charset="0"/>
              </a:rPr>
              <a:t> WADA</a:t>
            </a:r>
          </a:p>
        </p:txBody>
      </p:sp>
      <p:pic>
        <p:nvPicPr>
          <p:cNvPr id="4" name="Content Placeholder 3"/>
          <p:cNvPicPr>
            <a:picLocks noGrp="1" noChangeAspect="1"/>
          </p:cNvPicPr>
          <p:nvPr>
            <p:ph idx="1"/>
          </p:nvPr>
        </p:nvPicPr>
        <p:blipFill>
          <a:blip r:embed="rId2" cstate="print"/>
          <a:stretch>
            <a:fillRect/>
          </a:stretch>
        </p:blipFill>
        <p:spPr>
          <a:xfrm>
            <a:off x="848139" y="1345474"/>
            <a:ext cx="2746903" cy="3551406"/>
          </a:xfrm>
          <a:prstGeom prst="rect">
            <a:avLst/>
          </a:prstGeom>
        </p:spPr>
      </p:pic>
      <p:pic>
        <p:nvPicPr>
          <p:cNvPr id="2050" name="Picture 2" descr="Image result for accredited antidoping laboratories from wada"/>
          <p:cNvPicPr>
            <a:picLocks noChangeAspect="1" noChangeArrowheads="1"/>
          </p:cNvPicPr>
          <p:nvPr/>
        </p:nvPicPr>
        <p:blipFill>
          <a:blip r:embed="rId3"/>
          <a:srcRect/>
          <a:stretch>
            <a:fillRect/>
          </a:stretch>
        </p:blipFill>
        <p:spPr bwMode="auto">
          <a:xfrm>
            <a:off x="3903126" y="2493982"/>
            <a:ext cx="3818400" cy="2688900"/>
          </a:xfrm>
          <a:prstGeom prst="rect">
            <a:avLst/>
          </a:prstGeom>
          <a:noFill/>
        </p:spPr>
      </p:pic>
      <p:pic>
        <p:nvPicPr>
          <p:cNvPr id="2052" name="Picture 4" descr="Image result for accredited antidoping laboratories from wada"/>
          <p:cNvPicPr>
            <a:picLocks noChangeAspect="1" noChangeArrowheads="1"/>
          </p:cNvPicPr>
          <p:nvPr/>
        </p:nvPicPr>
        <p:blipFill>
          <a:blip r:embed="rId4"/>
          <a:srcRect/>
          <a:stretch>
            <a:fillRect/>
          </a:stretch>
        </p:blipFill>
        <p:spPr bwMode="auto">
          <a:xfrm>
            <a:off x="7980228" y="3709063"/>
            <a:ext cx="3363633" cy="2375634"/>
          </a:xfrm>
          <a:prstGeom prst="rect">
            <a:avLst/>
          </a:prstGeom>
          <a:noFill/>
        </p:spPr>
      </p:pic>
    </p:spTree>
    <p:extLst>
      <p:ext uri="{BB962C8B-B14F-4D97-AF65-F5344CB8AC3E}">
        <p14:creationId xmlns:p14="http://schemas.microsoft.com/office/powerpoint/2010/main" val="20608438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730" y="122830"/>
            <a:ext cx="11539469" cy="1096370"/>
          </a:xfrm>
        </p:spPr>
        <p:txBody>
          <a:bodyPr>
            <a:normAutofit fontScale="90000"/>
          </a:bodyPr>
          <a:lstStyle/>
          <a:p>
            <a:pPr algn="ctr"/>
            <a:br>
              <a:rPr lang="en-US" sz="2800" dirty="0"/>
            </a:br>
            <a:br>
              <a:rPr lang="en-US" sz="2800" dirty="0"/>
            </a:br>
            <a:r>
              <a:rPr lang="en-US" sz="3600" b="1" dirty="0">
                <a:latin typeface="Times New Roman" panose="02020603050405020304" pitchFamily="18" charset="0"/>
                <a:cs typeface="Times New Roman" panose="02020603050405020304" pitchFamily="18" charset="0"/>
              </a:rPr>
              <a:t>Anti doping </a:t>
            </a:r>
            <a:r>
              <a:rPr lang="en-US" sz="3600" b="1" dirty="0" err="1">
                <a:latin typeface="Times New Roman" panose="02020603050405020304" pitchFamily="18" charset="0"/>
                <a:cs typeface="Times New Roman" panose="02020603050405020304" pitchFamily="18" charset="0"/>
              </a:rPr>
              <a:t>Laboratoret</a:t>
            </a:r>
            <a:br>
              <a:rPr lang="en-US" sz="4000" dirty="0"/>
            </a:br>
            <a:br>
              <a:rPr lang="en-US" sz="2800" dirty="0"/>
            </a:br>
            <a:endParaRPr lang="en-US" sz="2800" dirty="0"/>
          </a:p>
        </p:txBody>
      </p:sp>
      <p:sp>
        <p:nvSpPr>
          <p:cNvPr id="3" name="Content Placeholder 2"/>
          <p:cNvSpPr>
            <a:spLocks noGrp="1"/>
          </p:cNvSpPr>
          <p:nvPr>
            <p:ph idx="1"/>
          </p:nvPr>
        </p:nvSpPr>
        <p:spPr>
          <a:xfrm>
            <a:off x="450573" y="1484243"/>
            <a:ext cx="10787269" cy="4837044"/>
          </a:xfrm>
        </p:spPr>
        <p:txBody>
          <a:bodyPr>
            <a:normAutofit/>
          </a:bodyPr>
          <a:lstStyle/>
          <a:p>
            <a:pPr lvl="1" algn="just"/>
            <a:r>
              <a:rPr lang="en-US" sz="3200" dirty="0" err="1">
                <a:latin typeface="Times New Roman" panose="02020603050405020304" pitchFamily="18" charset="0"/>
                <a:cs typeface="Times New Roman" panose="02020603050405020304" pitchFamily="18" charset="0"/>
              </a:rPr>
              <a:t>Laboratorët</a:t>
            </a:r>
            <a:r>
              <a:rPr lang="en-US" sz="3200" dirty="0">
                <a:latin typeface="Times New Roman" panose="02020603050405020304" pitchFamily="18" charset="0"/>
                <a:cs typeface="Times New Roman" panose="02020603050405020304" pitchFamily="18" charset="0"/>
              </a:rPr>
              <a:t> Anti-doping </a:t>
            </a:r>
            <a:r>
              <a:rPr lang="en-US" sz="3200" dirty="0" err="1">
                <a:latin typeface="Times New Roman" panose="02020603050405020304" pitchFamily="18" charset="0"/>
                <a:cs typeface="Times New Roman" panose="02020603050405020304" pitchFamily="18" charset="0"/>
              </a:rPr>
              <a:t>janë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përkushtuar</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për</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analizën</a:t>
            </a:r>
            <a:r>
              <a:rPr lang="en-US" sz="3200" dirty="0">
                <a:latin typeface="Times New Roman" panose="02020603050405020304" pitchFamily="18" charset="0"/>
                <a:cs typeface="Times New Roman" panose="02020603050405020304" pitchFamily="18" charset="0"/>
              </a:rPr>
              <a:t> e </a:t>
            </a:r>
            <a:r>
              <a:rPr lang="en-US" sz="3200" dirty="0" err="1">
                <a:latin typeface="Times New Roman" panose="02020603050405020304" pitchFamily="18" charset="0"/>
                <a:cs typeface="Times New Roman" panose="02020603050405020304" pitchFamily="18" charset="0"/>
              </a:rPr>
              <a:t>testeve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dopinguese</a:t>
            </a:r>
            <a:r>
              <a:rPr lang="en-US" sz="3200" dirty="0">
                <a:latin typeface="Times New Roman" panose="02020603050405020304" pitchFamily="18" charset="0"/>
                <a:cs typeface="Times New Roman" panose="02020603050405020304" pitchFamily="18" charset="0"/>
              </a:rPr>
              <a:t> me </a:t>
            </a:r>
            <a:r>
              <a:rPr lang="en-US" sz="3200" dirty="0" err="1">
                <a:latin typeface="Times New Roman" panose="02020603050405020304" pitchFamily="18" charset="0"/>
                <a:cs typeface="Times New Roman" panose="02020603050405020304" pitchFamily="18" charset="0"/>
              </a:rPr>
              <a:t>qëllim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kontrollit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sportistëve</a:t>
            </a:r>
            <a:r>
              <a:rPr lang="en-US" sz="3200" dirty="0">
                <a:latin typeface="Times New Roman" panose="02020603050405020304" pitchFamily="18" charset="0"/>
                <a:cs typeface="Times New Roman" panose="02020603050405020304" pitchFamily="18" charset="0"/>
              </a:rPr>
              <a:t>.</a:t>
            </a:r>
          </a:p>
          <a:p>
            <a:pPr lvl="1" algn="just"/>
            <a:r>
              <a:rPr lang="en-US" sz="3200" dirty="0" err="1">
                <a:latin typeface="Times New Roman" panose="02020603050405020304" pitchFamily="18" charset="0"/>
                <a:cs typeface="Times New Roman" panose="02020603050405020304" pitchFamily="18" charset="0"/>
              </a:rPr>
              <a:t>Laboratoret</a:t>
            </a:r>
            <a:r>
              <a:rPr lang="en-US" sz="3200" dirty="0">
                <a:latin typeface="Times New Roman" panose="02020603050405020304" pitchFamily="18" charset="0"/>
                <a:cs typeface="Times New Roman" panose="02020603050405020304" pitchFamily="18" charset="0"/>
              </a:rPr>
              <a:t> e </a:t>
            </a:r>
            <a:r>
              <a:rPr lang="en-US" sz="3200" dirty="0" err="1">
                <a:latin typeface="Times New Roman" panose="02020603050405020304" pitchFamily="18" charset="0"/>
                <a:cs typeface="Times New Roman" panose="02020603050405020304" pitchFamily="18" charset="0"/>
              </a:rPr>
              <a:t>kontrolleve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dopingut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për</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sportet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duhet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arrijnë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dhe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ruajnë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akreditimin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nga</a:t>
            </a:r>
            <a:r>
              <a:rPr lang="en-US" sz="3200" dirty="0">
                <a:latin typeface="Times New Roman" panose="02020603050405020304" pitchFamily="18" charset="0"/>
                <a:cs typeface="Times New Roman" panose="02020603050405020304" pitchFamily="18" charset="0"/>
              </a:rPr>
              <a:t> WADA </a:t>
            </a:r>
            <a:r>
              <a:rPr lang="en-US" sz="3200" dirty="0" err="1">
                <a:latin typeface="Times New Roman" panose="02020603050405020304" pitchFamily="18" charset="0"/>
                <a:cs typeface="Times New Roman" panose="02020603050405020304" pitchFamily="18" charset="0"/>
              </a:rPr>
              <a:t>sipas</a:t>
            </a:r>
            <a:r>
              <a:rPr lang="en-US" sz="3200" dirty="0">
                <a:latin typeface="Times New Roman" panose="02020603050405020304" pitchFamily="18" charset="0"/>
                <a:cs typeface="Times New Roman" panose="02020603050405020304" pitchFamily="18" charset="0"/>
              </a:rPr>
              <a:t> Anti-Doping </a:t>
            </a:r>
            <a:r>
              <a:rPr lang="en-US" sz="3200" dirty="0" err="1">
                <a:latin typeface="Times New Roman" panose="02020603050405020304" pitchFamily="18" charset="0"/>
                <a:cs typeface="Times New Roman" panose="02020603050405020304" pitchFamily="18" charset="0"/>
              </a:rPr>
              <a:t>Kodit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Botëror</a:t>
            </a:r>
            <a:r>
              <a:rPr lang="en-US" sz="3200" dirty="0">
                <a:latin typeface="Times New Roman" panose="02020603050405020304" pitchFamily="18" charset="0"/>
                <a:cs typeface="Times New Roman" panose="02020603050405020304" pitchFamily="18" charset="0"/>
              </a:rPr>
              <a:t>.</a:t>
            </a:r>
          </a:p>
          <a:p>
            <a:pPr lvl="1" algn="just"/>
            <a:r>
              <a:rPr lang="en-US" sz="3200" dirty="0" err="1">
                <a:latin typeface="Times New Roman" panose="02020603050405020304" pitchFamily="18" charset="0"/>
                <a:cs typeface="Times New Roman" panose="02020603050405020304" pitchFamily="18" charset="0"/>
              </a:rPr>
              <a:t>Standardet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Ndërkombëtare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për</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laboratore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dhe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dokumentet</a:t>
            </a:r>
            <a:r>
              <a:rPr lang="en-US" sz="3200" dirty="0">
                <a:latin typeface="Times New Roman" panose="02020603050405020304" pitchFamily="18" charset="0"/>
                <a:cs typeface="Times New Roman" panose="02020603050405020304" pitchFamily="18" charset="0"/>
              </a:rPr>
              <a:t> e </a:t>
            </a:r>
            <a:r>
              <a:rPr lang="en-US" sz="3200" dirty="0" err="1">
                <a:latin typeface="Times New Roman" panose="02020603050405020304" pitchFamily="18" charset="0"/>
                <a:cs typeface="Times New Roman" panose="02020603050405020304" pitchFamily="18" charset="0"/>
              </a:rPr>
              <a:t>lidhura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teknike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janë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ato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përcaktojnë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kriteret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duhet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përmbushen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për</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akreditim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dhe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riakreditim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dhe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standardet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duhet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plotësohen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për</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prodhimin</a:t>
            </a:r>
            <a:r>
              <a:rPr lang="en-US" sz="3200" dirty="0">
                <a:latin typeface="Times New Roman" panose="02020603050405020304" pitchFamily="18" charset="0"/>
                <a:cs typeface="Times New Roman" panose="02020603050405020304" pitchFamily="18" charset="0"/>
              </a:rPr>
              <a:t> e </a:t>
            </a:r>
            <a:r>
              <a:rPr lang="en-US" sz="3200" dirty="0" err="1">
                <a:latin typeface="Times New Roman" panose="02020603050405020304" pitchFamily="18" charset="0"/>
                <a:cs typeface="Times New Roman" panose="02020603050405020304" pitchFamily="18" charset="0"/>
              </a:rPr>
              <a:t>rezultateve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vlefshme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testit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dhe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dhënat</a:t>
            </a:r>
            <a:r>
              <a:rPr lang="en-US" sz="3200" dirty="0">
                <a:latin typeface="Times New Roman" panose="02020603050405020304" pitchFamily="18" charset="0"/>
                <a:cs typeface="Times New Roman" panose="02020603050405020304" pitchFamily="18" charset="0"/>
              </a:rPr>
              <a:t> e </a:t>
            </a:r>
            <a:r>
              <a:rPr lang="en-US" sz="3200" dirty="0" err="1">
                <a:latin typeface="Times New Roman" panose="02020603050405020304" pitchFamily="18" charset="0"/>
                <a:cs typeface="Times New Roman" panose="02020603050405020304" pitchFamily="18" charset="0"/>
              </a:rPr>
              <a:t>provave</a:t>
            </a:r>
            <a:r>
              <a:rPr lang="en-US" sz="3200" dirty="0">
                <a:latin typeface="Times New Roman" panose="02020603050405020304" pitchFamily="18" charset="0"/>
                <a:cs typeface="Times New Roman" panose="02020603050405020304" pitchFamily="18" charset="0"/>
              </a:rPr>
              <a:t>.</a:t>
            </a:r>
          </a:p>
          <a:p>
            <a:pPr marL="457200" lvl="1" indent="0">
              <a:buNone/>
            </a:pPr>
            <a:endParaRPr lang="en-US" dirty="0"/>
          </a:p>
        </p:txBody>
      </p:sp>
    </p:spTree>
    <p:extLst>
      <p:ext uri="{BB962C8B-B14F-4D97-AF65-F5344CB8AC3E}">
        <p14:creationId xmlns:p14="http://schemas.microsoft.com/office/powerpoint/2010/main" val="3041073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5861" y="808383"/>
            <a:ext cx="10840278" cy="5632174"/>
          </a:xfrm>
        </p:spPr>
        <p:txBody>
          <a:bodyPr>
            <a:normAutofit/>
          </a:bodyPr>
          <a:lstStyle/>
          <a:p>
            <a:pPr lvl="1" algn="just"/>
            <a:r>
              <a:rPr lang="en-US" sz="3600" b="1" dirty="0" err="1"/>
              <a:t>Dopingu</a:t>
            </a:r>
            <a:r>
              <a:rPr lang="en-US" sz="3600" dirty="0"/>
              <a:t> </a:t>
            </a:r>
            <a:r>
              <a:rPr lang="en-US" sz="3600" dirty="0" err="1"/>
              <a:t>është</a:t>
            </a:r>
            <a:r>
              <a:rPr lang="en-US" sz="3600" dirty="0"/>
              <a:t> </a:t>
            </a:r>
            <a:r>
              <a:rPr lang="en-US" sz="3600" u="sng" dirty="0" err="1"/>
              <a:t>përdorimi</a:t>
            </a:r>
            <a:r>
              <a:rPr lang="en-US" sz="3600" u="sng" dirty="0"/>
              <a:t> </a:t>
            </a:r>
            <a:r>
              <a:rPr lang="en-US" sz="3600" u="sng" dirty="0" err="1"/>
              <a:t>i</a:t>
            </a:r>
            <a:r>
              <a:rPr lang="en-US" sz="3600" u="sng" dirty="0"/>
              <a:t> </a:t>
            </a:r>
            <a:r>
              <a:rPr lang="en-US" sz="3600" u="sng" dirty="0" err="1"/>
              <a:t>një</a:t>
            </a:r>
            <a:r>
              <a:rPr lang="en-US" sz="3600" u="sng" dirty="0"/>
              <a:t> substance (</a:t>
            </a:r>
            <a:r>
              <a:rPr lang="en-US" sz="3600" dirty="0" err="1"/>
              <a:t>barërave</a:t>
            </a:r>
            <a:r>
              <a:rPr lang="en-US" sz="3600" dirty="0"/>
              <a:t>)</a:t>
            </a:r>
            <a:r>
              <a:rPr lang="en-US" sz="3600" u="sng" dirty="0"/>
              <a:t> </a:t>
            </a:r>
            <a:r>
              <a:rPr lang="en-US" sz="3600" dirty="0" err="1"/>
              <a:t>ose</a:t>
            </a:r>
            <a:r>
              <a:rPr lang="en-US" sz="3600" dirty="0"/>
              <a:t> </a:t>
            </a:r>
            <a:r>
              <a:rPr lang="en-US" sz="3600" u="sng" dirty="0" err="1"/>
              <a:t>përdorimi</a:t>
            </a:r>
            <a:r>
              <a:rPr lang="en-US" sz="3600" u="sng" dirty="0"/>
              <a:t> </a:t>
            </a:r>
            <a:r>
              <a:rPr lang="en-US" sz="3600" u="sng" dirty="0" err="1"/>
              <a:t>i</a:t>
            </a:r>
            <a:r>
              <a:rPr lang="en-US" sz="3600" u="sng" dirty="0"/>
              <a:t> </a:t>
            </a:r>
            <a:r>
              <a:rPr lang="en-US" sz="3600" u="sng" dirty="0" err="1"/>
              <a:t>një</a:t>
            </a:r>
            <a:r>
              <a:rPr lang="en-US" sz="3600" u="sng" dirty="0"/>
              <a:t> </a:t>
            </a:r>
            <a:r>
              <a:rPr lang="en-US" sz="3600" u="sng" dirty="0" err="1"/>
              <a:t>metode</a:t>
            </a:r>
            <a:r>
              <a:rPr lang="en-US" sz="3600" u="sng" dirty="0"/>
              <a:t> </a:t>
            </a:r>
            <a:r>
              <a:rPr lang="en-US" sz="3600" u="sng" dirty="0" err="1"/>
              <a:t>teknike</a:t>
            </a:r>
            <a:r>
              <a:rPr lang="en-US" sz="3600" dirty="0"/>
              <a:t> </a:t>
            </a:r>
            <a:r>
              <a:rPr lang="en-US" sz="3600" dirty="0" err="1"/>
              <a:t>për</a:t>
            </a:r>
            <a:r>
              <a:rPr lang="en-US" sz="3600" dirty="0"/>
              <a:t> </a:t>
            </a:r>
            <a:r>
              <a:rPr lang="en-US" sz="3600" dirty="0" err="1"/>
              <a:t>të</a:t>
            </a:r>
            <a:r>
              <a:rPr lang="en-US" sz="3600" dirty="0"/>
              <a:t> </a:t>
            </a:r>
            <a:r>
              <a:rPr lang="en-US" sz="3600" dirty="0" err="1"/>
              <a:t>përmirësuar</a:t>
            </a:r>
            <a:r>
              <a:rPr lang="en-US" sz="3600" dirty="0"/>
              <a:t> </a:t>
            </a:r>
            <a:r>
              <a:rPr lang="en-US" sz="3600" dirty="0" err="1"/>
              <a:t>performancën</a:t>
            </a:r>
            <a:r>
              <a:rPr lang="en-US" sz="3600" dirty="0"/>
              <a:t> sportive </a:t>
            </a:r>
            <a:r>
              <a:rPr lang="en-US" sz="3600" dirty="0" err="1"/>
              <a:t>në</a:t>
            </a:r>
            <a:r>
              <a:rPr lang="en-US" sz="3600" dirty="0"/>
              <a:t> </a:t>
            </a:r>
            <a:r>
              <a:rPr lang="en-US" sz="3600" dirty="0" err="1"/>
              <a:t>mënyrë</a:t>
            </a:r>
            <a:r>
              <a:rPr lang="en-US" sz="3600" dirty="0"/>
              <a:t> </a:t>
            </a:r>
            <a:r>
              <a:rPr lang="en-US" sz="3600" dirty="0" err="1"/>
              <a:t>të</a:t>
            </a:r>
            <a:r>
              <a:rPr lang="en-US" sz="3600" dirty="0"/>
              <a:t> </a:t>
            </a:r>
            <a:r>
              <a:rPr lang="en-US" sz="3600" dirty="0" err="1"/>
              <a:t>paligjshme</a:t>
            </a:r>
            <a:r>
              <a:rPr lang="en-US" sz="3600" dirty="0"/>
              <a:t>, </a:t>
            </a:r>
            <a:r>
              <a:rPr lang="en-US" sz="3600" dirty="0" err="1"/>
              <a:t>të</a:t>
            </a:r>
            <a:r>
              <a:rPr lang="en-US" sz="3600" dirty="0"/>
              <a:t> </a:t>
            </a:r>
            <a:r>
              <a:rPr lang="en-US" sz="3600" dirty="0" err="1"/>
              <a:t>njohura</a:t>
            </a:r>
            <a:r>
              <a:rPr lang="en-US" sz="3600" dirty="0"/>
              <a:t> </a:t>
            </a:r>
            <a:r>
              <a:rPr lang="en-US" sz="3600" dirty="0" err="1"/>
              <a:t>gjithashtu</a:t>
            </a:r>
            <a:r>
              <a:rPr lang="en-US" sz="3600" dirty="0"/>
              <a:t> </a:t>
            </a:r>
            <a:r>
              <a:rPr lang="en-US" sz="3600" dirty="0" err="1"/>
              <a:t>si</a:t>
            </a:r>
            <a:r>
              <a:rPr lang="en-US" sz="3600" dirty="0"/>
              <a:t> </a:t>
            </a:r>
            <a:r>
              <a:rPr lang="en-US" sz="3600" dirty="0" err="1"/>
              <a:t>barëra</a:t>
            </a:r>
            <a:r>
              <a:rPr lang="en-US" sz="3600" dirty="0"/>
              <a:t> </a:t>
            </a:r>
            <a:r>
              <a:rPr lang="en-US" sz="3600" dirty="0" err="1"/>
              <a:t>që</a:t>
            </a:r>
            <a:r>
              <a:rPr lang="en-US" sz="3600" dirty="0"/>
              <a:t> </a:t>
            </a:r>
            <a:r>
              <a:rPr lang="en-US" sz="3600" dirty="0" err="1"/>
              <a:t>përdoren</a:t>
            </a:r>
            <a:r>
              <a:rPr lang="en-US" sz="3600" dirty="0"/>
              <a:t> </a:t>
            </a:r>
            <a:r>
              <a:rPr lang="en-US" sz="3600" dirty="0" err="1"/>
              <a:t>për</a:t>
            </a:r>
            <a:r>
              <a:rPr lang="en-US" sz="3600" dirty="0"/>
              <a:t> </a:t>
            </a:r>
            <a:r>
              <a:rPr lang="en-US" sz="3600" dirty="0" err="1"/>
              <a:t>të</a:t>
            </a:r>
            <a:r>
              <a:rPr lang="en-US" sz="3600" dirty="0"/>
              <a:t> </a:t>
            </a:r>
            <a:r>
              <a:rPr lang="en-US" sz="3600" dirty="0" err="1"/>
              <a:t>përmirësuar</a:t>
            </a:r>
            <a:r>
              <a:rPr lang="en-US" sz="3600" dirty="0"/>
              <a:t> </a:t>
            </a:r>
            <a:r>
              <a:rPr lang="en-US" sz="3600" dirty="0" err="1"/>
              <a:t>çdo</a:t>
            </a:r>
            <a:r>
              <a:rPr lang="en-US" sz="3600" dirty="0"/>
              <a:t> </a:t>
            </a:r>
            <a:r>
              <a:rPr lang="en-US" sz="3600" dirty="0" err="1"/>
              <a:t>formë</a:t>
            </a:r>
            <a:r>
              <a:rPr lang="en-US" sz="3600" dirty="0"/>
              <a:t> </a:t>
            </a:r>
            <a:r>
              <a:rPr lang="en-US" sz="3600" dirty="0" err="1"/>
              <a:t>të</a:t>
            </a:r>
            <a:r>
              <a:rPr lang="en-US" sz="3600" dirty="0"/>
              <a:t> </a:t>
            </a:r>
            <a:r>
              <a:rPr lang="en-US" sz="3600" dirty="0" err="1"/>
              <a:t>performancës</a:t>
            </a:r>
            <a:r>
              <a:rPr lang="en-US" sz="3600" dirty="0"/>
              <a:t> </a:t>
            </a:r>
            <a:r>
              <a:rPr lang="en-US" sz="3600" dirty="0" err="1"/>
              <a:t>së</a:t>
            </a:r>
            <a:r>
              <a:rPr lang="en-US" sz="3600" dirty="0"/>
              <a:t> </a:t>
            </a:r>
            <a:r>
              <a:rPr lang="en-US" sz="3600" dirty="0" err="1"/>
              <a:t>aktivitetit</a:t>
            </a:r>
            <a:r>
              <a:rPr lang="en-US" sz="3600" dirty="0"/>
              <a:t> </a:t>
            </a:r>
            <a:r>
              <a:rPr lang="en-US" sz="3600" dirty="0" err="1"/>
              <a:t>fizik</a:t>
            </a:r>
            <a:r>
              <a:rPr lang="en-US" sz="3600" dirty="0"/>
              <a:t> </a:t>
            </a:r>
            <a:r>
              <a:rPr lang="en-US" sz="3600" dirty="0" err="1"/>
              <a:t>tek</a:t>
            </a:r>
            <a:r>
              <a:rPr lang="en-US" sz="3600" dirty="0"/>
              <a:t> </a:t>
            </a:r>
            <a:r>
              <a:rPr lang="en-US" sz="3600" dirty="0" err="1"/>
              <a:t>njerëzit</a:t>
            </a:r>
            <a:r>
              <a:rPr lang="en-US" sz="3600" dirty="0"/>
              <a:t>. </a:t>
            </a:r>
          </a:p>
          <a:p>
            <a:pPr lvl="1" algn="just"/>
            <a:r>
              <a:rPr lang="en-US" sz="3600" dirty="0"/>
              <a:t> </a:t>
            </a:r>
            <a:r>
              <a:rPr lang="en-US" sz="3600" dirty="0" err="1"/>
              <a:t>Përdorimi</a:t>
            </a:r>
            <a:r>
              <a:rPr lang="en-US" sz="3600" dirty="0"/>
              <a:t> </a:t>
            </a:r>
            <a:r>
              <a:rPr lang="en-US" sz="3600" dirty="0" err="1"/>
              <a:t>i</a:t>
            </a:r>
            <a:r>
              <a:rPr lang="en-US" sz="3600" dirty="0"/>
              <a:t> </a:t>
            </a:r>
            <a:r>
              <a:rPr lang="en-US" sz="3600" dirty="0" err="1"/>
              <a:t>barnave</a:t>
            </a:r>
            <a:r>
              <a:rPr lang="en-US" sz="3600" dirty="0"/>
              <a:t> </a:t>
            </a:r>
            <a:r>
              <a:rPr lang="en-US" sz="3600" dirty="0" err="1"/>
              <a:t>përfshin</a:t>
            </a:r>
            <a:r>
              <a:rPr lang="en-US" sz="3600" dirty="0"/>
              <a:t> </a:t>
            </a:r>
            <a:r>
              <a:rPr lang="en-US" sz="3600" dirty="0" err="1"/>
              <a:t>kategorinë</a:t>
            </a:r>
            <a:r>
              <a:rPr lang="en-US" sz="3600" dirty="0"/>
              <a:t> e </a:t>
            </a:r>
            <a:r>
              <a:rPr lang="en-US" sz="3600" dirty="0" err="1"/>
              <a:t>barërave</a:t>
            </a:r>
            <a:r>
              <a:rPr lang="en-US" sz="3600" dirty="0"/>
              <a:t> me </a:t>
            </a:r>
            <a:r>
              <a:rPr lang="en-US" sz="3600" dirty="0" err="1"/>
              <a:t>përdorim</a:t>
            </a:r>
            <a:r>
              <a:rPr lang="en-US" sz="3600" dirty="0"/>
              <a:t> </a:t>
            </a:r>
            <a:r>
              <a:rPr lang="en-US" sz="3600" dirty="0" err="1"/>
              <a:t>të</a:t>
            </a:r>
            <a:r>
              <a:rPr lang="en-US" sz="3600" dirty="0"/>
              <a:t> </a:t>
            </a:r>
            <a:r>
              <a:rPr lang="en-US" sz="3600" dirty="0" err="1"/>
              <a:t>ligjshëm</a:t>
            </a:r>
            <a:r>
              <a:rPr lang="en-US" sz="3600" dirty="0"/>
              <a:t> por </a:t>
            </a:r>
            <a:r>
              <a:rPr lang="en-US" sz="3600" dirty="0" err="1"/>
              <a:t>tejkalimi</a:t>
            </a:r>
            <a:r>
              <a:rPr lang="en-US" sz="3600" dirty="0"/>
              <a:t> </a:t>
            </a:r>
            <a:r>
              <a:rPr lang="en-US" sz="3600" dirty="0" err="1"/>
              <a:t>i</a:t>
            </a:r>
            <a:r>
              <a:rPr lang="en-US" sz="3600" dirty="0"/>
              <a:t> </a:t>
            </a:r>
            <a:r>
              <a:rPr lang="en-US" sz="3600" dirty="0" err="1"/>
              <a:t>dozave</a:t>
            </a:r>
            <a:r>
              <a:rPr lang="en-US" sz="3600" dirty="0"/>
              <a:t> </a:t>
            </a:r>
            <a:r>
              <a:rPr lang="en-US" sz="3600" dirty="0" err="1"/>
              <a:t>terapeutike</a:t>
            </a:r>
            <a:r>
              <a:rPr lang="en-US" sz="3600" dirty="0"/>
              <a:t> </a:t>
            </a:r>
            <a:r>
              <a:rPr lang="en-US" sz="3600" dirty="0" err="1"/>
              <a:t>nënkupton</a:t>
            </a:r>
            <a:r>
              <a:rPr lang="en-US" sz="3600" dirty="0"/>
              <a:t> </a:t>
            </a:r>
            <a:r>
              <a:rPr lang="en-US" sz="3600" dirty="0" err="1"/>
              <a:t>abuzimin</a:t>
            </a:r>
            <a:r>
              <a:rPr lang="en-US" sz="3600" dirty="0"/>
              <a:t> e </a:t>
            </a:r>
            <a:r>
              <a:rPr lang="en-US" sz="3600" dirty="0" err="1"/>
              <a:t>tyre</a:t>
            </a:r>
            <a:r>
              <a:rPr lang="en-US" sz="3600" dirty="0"/>
              <a:t> </a:t>
            </a:r>
            <a:r>
              <a:rPr lang="en-US" sz="3600" dirty="0" err="1"/>
              <a:t>gjegjësisht</a:t>
            </a:r>
            <a:r>
              <a:rPr lang="en-US" sz="3600" dirty="0"/>
              <a:t> </a:t>
            </a:r>
            <a:r>
              <a:rPr lang="en-US" sz="3600" dirty="0" err="1"/>
              <a:t>të</a:t>
            </a:r>
            <a:r>
              <a:rPr lang="en-US" sz="3600" dirty="0"/>
              <a:t> </a:t>
            </a:r>
            <a:r>
              <a:rPr lang="en-US" sz="3600" dirty="0" err="1"/>
              <a:t>substancave</a:t>
            </a:r>
            <a:r>
              <a:rPr lang="en-US" sz="3600" dirty="0"/>
              <a:t> .</a:t>
            </a:r>
          </a:p>
          <a:p>
            <a:pPr lvl="1" algn="just"/>
            <a:endParaRPr lang="en-US" sz="3600" dirty="0"/>
          </a:p>
          <a:p>
            <a:pPr lvl="1" algn="just"/>
            <a:endParaRPr lang="en-US" sz="3600" dirty="0"/>
          </a:p>
          <a:p>
            <a:pPr marL="457200" lvl="1" indent="0">
              <a:buNone/>
            </a:pPr>
            <a:endParaRPr lang="en-US" dirty="0"/>
          </a:p>
        </p:txBody>
      </p:sp>
    </p:spTree>
    <p:extLst>
      <p:ext uri="{BB962C8B-B14F-4D97-AF65-F5344CB8AC3E}">
        <p14:creationId xmlns:p14="http://schemas.microsoft.com/office/powerpoint/2010/main" val="19411709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0376" y="848139"/>
            <a:ext cx="11436823" cy="5784480"/>
          </a:xfrm>
        </p:spPr>
        <p:txBody>
          <a:bodyPr>
            <a:normAutofit/>
          </a:bodyPr>
          <a:lstStyle/>
          <a:p>
            <a:pPr marL="0" indent="0" algn="just">
              <a:lnSpc>
                <a:spcPct val="100000"/>
              </a:lnSpc>
              <a:spcBef>
                <a:spcPct val="20000"/>
              </a:spcBef>
              <a:buClr>
                <a:srgbClr val="0BD0D9"/>
              </a:buClr>
              <a:buSzPct val="95000"/>
              <a:buNone/>
            </a:pPr>
            <a:r>
              <a:rPr lang="en-US" sz="3600" dirty="0" err="1">
                <a:latin typeface="Times New Roman" panose="02020603050405020304" pitchFamily="18" charset="0"/>
                <a:cs typeface="Times New Roman" panose="02020603050405020304" pitchFamily="18" charset="0"/>
              </a:rPr>
              <a:t>Arsyet</a:t>
            </a:r>
            <a:r>
              <a:rPr lang="en-US" sz="3600" dirty="0">
                <a:latin typeface="Times New Roman" panose="02020603050405020304" pitchFamily="18" charset="0"/>
                <a:cs typeface="Times New Roman" panose="02020603050405020304" pitchFamily="18" charset="0"/>
              </a:rPr>
              <a:t> e </a:t>
            </a:r>
            <a:r>
              <a:rPr lang="en-US" sz="3600" dirty="0" err="1">
                <a:latin typeface="Times New Roman" panose="02020603050405020304" pitchFamily="18" charset="0"/>
                <a:cs typeface="Times New Roman" panose="02020603050405020304" pitchFamily="18" charset="0"/>
              </a:rPr>
              <a:t>ndalimit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të</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përdorimit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të</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produkteve</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dopinguese</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janë</a:t>
            </a:r>
            <a:r>
              <a:rPr lang="en-US" sz="3600" dirty="0">
                <a:latin typeface="Times New Roman" panose="02020603050405020304" pitchFamily="18" charset="0"/>
                <a:cs typeface="Times New Roman" panose="02020603050405020304" pitchFamily="18" charset="0"/>
              </a:rPr>
              <a:t>:</a:t>
            </a:r>
          </a:p>
          <a:p>
            <a:pPr marL="0" indent="0" algn="just">
              <a:lnSpc>
                <a:spcPct val="100000"/>
              </a:lnSpc>
              <a:spcBef>
                <a:spcPct val="20000"/>
              </a:spcBef>
              <a:buClr>
                <a:srgbClr val="0BD0D9"/>
              </a:buClr>
              <a:buSzPct val="95000"/>
              <a:buNone/>
            </a:pPr>
            <a:endParaRPr lang="en-US" sz="3600" dirty="0">
              <a:latin typeface="Times New Roman" panose="02020603050405020304" pitchFamily="18" charset="0"/>
              <a:cs typeface="Times New Roman" panose="02020603050405020304" pitchFamily="18" charset="0"/>
            </a:endParaRPr>
          </a:p>
          <a:p>
            <a:pPr marL="0" indent="0" algn="just">
              <a:lnSpc>
                <a:spcPct val="100000"/>
              </a:lnSpc>
              <a:spcBef>
                <a:spcPct val="20000"/>
              </a:spcBef>
              <a:buClr>
                <a:srgbClr val="0BD0D9"/>
              </a:buClr>
              <a:buSzPct val="95000"/>
              <a:buNone/>
            </a:pPr>
            <a:r>
              <a:rPr lang="en-US" sz="3600" dirty="0">
                <a:latin typeface="Times New Roman" panose="02020603050405020304" pitchFamily="18" charset="0"/>
                <a:cs typeface="Times New Roman" panose="02020603050405020304" pitchFamily="18" charset="0"/>
              </a:rPr>
              <a:t>  1.</a:t>
            </a:r>
            <a:r>
              <a:rPr lang="en-US" sz="3600" b="1" dirty="0">
                <a:latin typeface="Times New Roman" panose="02020603050405020304" pitchFamily="18" charset="0"/>
                <a:cs typeface="Times New Roman" panose="02020603050405020304" pitchFamily="18" charset="0"/>
              </a:rPr>
              <a:t>Rreziqet </a:t>
            </a:r>
            <a:r>
              <a:rPr lang="en-US" sz="3600" b="1" dirty="0" err="1">
                <a:latin typeface="Times New Roman" panose="02020603050405020304" pitchFamily="18" charset="0"/>
                <a:cs typeface="Times New Roman" panose="02020603050405020304" pitchFamily="18" charset="0"/>
              </a:rPr>
              <a:t>shëndetësore</a:t>
            </a:r>
            <a:r>
              <a:rPr lang="en-US" sz="3600" b="1"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të</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përdorimit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të</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dopingut</a:t>
            </a:r>
            <a:endParaRPr lang="en-US" sz="3600" dirty="0">
              <a:latin typeface="Times New Roman" panose="02020603050405020304" pitchFamily="18" charset="0"/>
              <a:cs typeface="Times New Roman" panose="02020603050405020304" pitchFamily="18" charset="0"/>
            </a:endParaRPr>
          </a:p>
          <a:p>
            <a:pPr marL="0" indent="0" algn="just">
              <a:lnSpc>
                <a:spcPct val="100000"/>
              </a:lnSpc>
              <a:spcBef>
                <a:spcPct val="20000"/>
              </a:spcBef>
              <a:buClr>
                <a:srgbClr val="0BD0D9"/>
              </a:buClr>
              <a:buSzPct val="95000"/>
              <a:buNone/>
            </a:pPr>
            <a:r>
              <a:rPr lang="en-US" sz="3600" dirty="0">
                <a:latin typeface="Times New Roman" panose="02020603050405020304" pitchFamily="18" charset="0"/>
                <a:cs typeface="Times New Roman" panose="02020603050405020304" pitchFamily="18" charset="0"/>
              </a:rPr>
              <a:t>  2.</a:t>
            </a:r>
            <a:r>
              <a:rPr lang="en-US" sz="3600" b="1" dirty="0">
                <a:latin typeface="Times New Roman" panose="02020603050405020304" pitchFamily="18" charset="0"/>
                <a:cs typeface="Times New Roman" panose="02020603050405020304" pitchFamily="18" charset="0"/>
              </a:rPr>
              <a:t>Barazi </a:t>
            </a:r>
            <a:r>
              <a:rPr lang="en-US" sz="3600" b="1" dirty="0" err="1">
                <a:latin typeface="Times New Roman" panose="02020603050405020304" pitchFamily="18" charset="0"/>
                <a:cs typeface="Times New Roman" panose="02020603050405020304" pitchFamily="18" charset="0"/>
              </a:rPr>
              <a:t>në</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aftësitë</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garuese</a:t>
            </a:r>
            <a:r>
              <a:rPr lang="en-US" sz="3600" b="1"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të</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sportistëve</a:t>
            </a:r>
            <a:endParaRPr lang="en-US" sz="3600" dirty="0">
              <a:latin typeface="Times New Roman" panose="02020603050405020304" pitchFamily="18" charset="0"/>
              <a:cs typeface="Times New Roman" panose="02020603050405020304" pitchFamily="18" charset="0"/>
            </a:endParaRPr>
          </a:p>
          <a:p>
            <a:pPr marL="0" indent="0" algn="just">
              <a:lnSpc>
                <a:spcPct val="100000"/>
              </a:lnSpc>
              <a:spcBef>
                <a:spcPct val="20000"/>
              </a:spcBef>
              <a:buClr>
                <a:srgbClr val="0BD0D9"/>
              </a:buClr>
              <a:buSzPct val="95000"/>
              <a:buNone/>
            </a:pPr>
            <a:r>
              <a:rPr lang="en-US" sz="3600" dirty="0">
                <a:latin typeface="Times New Roman" panose="02020603050405020304" pitchFamily="18" charset="0"/>
                <a:cs typeface="Times New Roman" panose="02020603050405020304" pitchFamily="18" charset="0"/>
              </a:rPr>
              <a:t>  </a:t>
            </a:r>
            <a:r>
              <a:rPr lang="en-US" sz="3600" b="1" dirty="0">
                <a:latin typeface="Times New Roman" panose="02020603050405020304" pitchFamily="18" charset="0"/>
                <a:cs typeface="Times New Roman" panose="02020603050405020304" pitchFamily="18" charset="0"/>
              </a:rPr>
              <a:t>3.Pasqyra </a:t>
            </a:r>
            <a:r>
              <a:rPr lang="en-US" sz="3600" b="1" dirty="0" err="1">
                <a:latin typeface="Times New Roman" panose="02020603050405020304" pitchFamily="18" charset="0"/>
                <a:cs typeface="Times New Roman" panose="02020603050405020304" pitchFamily="18" charset="0"/>
              </a:rPr>
              <a:t>shembullore</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etike</a:t>
            </a:r>
            <a:r>
              <a:rPr lang="en-US" sz="3600" b="1" dirty="0">
                <a:latin typeface="Times New Roman" panose="02020603050405020304" pitchFamily="18" charset="0"/>
                <a:cs typeface="Times New Roman" panose="02020603050405020304" pitchFamily="18" charset="0"/>
              </a:rPr>
              <a:t> e </a:t>
            </a:r>
            <a:r>
              <a:rPr lang="en-US" sz="3600" b="1" dirty="0" err="1">
                <a:latin typeface="Times New Roman" panose="02020603050405020304" pitchFamily="18" charset="0"/>
                <a:cs typeface="Times New Roman" panose="02020603050405020304" pitchFamily="18" charset="0"/>
              </a:rPr>
              <a:t>sportistit</a:t>
            </a:r>
            <a:r>
              <a:rPr lang="en-US" sz="3600" b="1"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ndaj</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publikut</a:t>
            </a:r>
            <a:endParaRPr lang="en-US" sz="3600" dirty="0">
              <a:latin typeface="Times New Roman" panose="02020603050405020304" pitchFamily="18" charset="0"/>
              <a:cs typeface="Times New Roman" panose="02020603050405020304" pitchFamily="18" charset="0"/>
            </a:endParaRPr>
          </a:p>
          <a:p>
            <a:pPr marL="457200" lvl="1" indent="0">
              <a:buNone/>
            </a:pPr>
            <a:endParaRPr lang="en-US" dirty="0"/>
          </a:p>
          <a:p>
            <a:pPr marL="457200" lvl="1" indent="0">
              <a:buNone/>
            </a:pPr>
            <a:endParaRPr lang="en-US" dirty="0"/>
          </a:p>
        </p:txBody>
      </p:sp>
    </p:spTree>
    <p:extLst>
      <p:ext uri="{BB962C8B-B14F-4D97-AF65-F5344CB8AC3E}">
        <p14:creationId xmlns:p14="http://schemas.microsoft.com/office/powerpoint/2010/main" val="19411709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54C38-D15F-4435-BF83-5B01119C49FB}"/>
              </a:ext>
            </a:extLst>
          </p:cNvPr>
          <p:cNvSpPr>
            <a:spLocks noGrp="1"/>
          </p:cNvSpPr>
          <p:nvPr>
            <p:ph type="title"/>
          </p:nvPr>
        </p:nvSpPr>
        <p:spPr>
          <a:xfrm>
            <a:off x="838200" y="365126"/>
            <a:ext cx="10515600" cy="1052858"/>
          </a:xfrm>
        </p:spPr>
        <p:txBody>
          <a:bodyPr>
            <a:normAutofit/>
          </a:bodyPr>
          <a:lstStyle/>
          <a:p>
            <a:pPr algn="ctr"/>
            <a:r>
              <a:rPr lang="en-US" sz="3600" b="1" dirty="0" err="1">
                <a:latin typeface="Times New Roman" panose="02020603050405020304" pitchFamily="18" charset="0"/>
                <a:cs typeface="Times New Roman" panose="02020603050405020304" pitchFamily="18" charset="0"/>
              </a:rPr>
              <a:t>Përgjegjesitë</a:t>
            </a:r>
            <a:r>
              <a:rPr lang="en-US" sz="3600" b="1" dirty="0">
                <a:latin typeface="Times New Roman" panose="02020603050405020304" pitchFamily="18" charset="0"/>
                <a:cs typeface="Times New Roman" panose="02020603050405020304" pitchFamily="18" charset="0"/>
              </a:rPr>
              <a:t> e </a:t>
            </a:r>
            <a:r>
              <a:rPr lang="en-US" sz="3600" b="1" dirty="0" err="1">
                <a:latin typeface="Times New Roman" panose="02020603050405020304" pitchFamily="18" charset="0"/>
                <a:cs typeface="Times New Roman" panose="02020603050405020304" pitchFamily="18" charset="0"/>
              </a:rPr>
              <a:t>përbashkëta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kolektive</a:t>
            </a:r>
            <a:endParaRPr lang="en-US" sz="36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AB80796-86E5-470E-B36B-B0237F8C62F9}"/>
              </a:ext>
            </a:extLst>
          </p:cNvPr>
          <p:cNvSpPr>
            <a:spLocks noGrp="1"/>
          </p:cNvSpPr>
          <p:nvPr>
            <p:ph idx="1"/>
          </p:nvPr>
        </p:nvSpPr>
        <p:spPr>
          <a:xfrm>
            <a:off x="689113" y="1417984"/>
            <a:ext cx="10774017" cy="5074891"/>
          </a:xfrm>
        </p:spPr>
        <p:txBody>
          <a:bodyPr>
            <a:noAutofit/>
          </a:bodyPr>
          <a:lstStyle/>
          <a:p>
            <a:r>
              <a:rPr lang="en-US" b="1" dirty="0" err="1">
                <a:latin typeface="Times New Roman" panose="02020603050405020304" pitchFamily="18" charset="0"/>
                <a:cs typeface="Times New Roman" panose="02020603050405020304" pitchFamily="18" charset="0"/>
              </a:rPr>
              <a:t>Sportist</a:t>
            </a:r>
            <a:r>
              <a:rPr lang="en-US" dirty="0" err="1">
                <a:latin typeface="Times New Roman" panose="02020603050405020304" pitchFamily="18" charset="0"/>
                <a:cs typeface="Times New Roman" panose="02020603050405020304" pitchFamily="18" charset="0"/>
              </a:rPr>
              <a:t>ë</a:t>
            </a:r>
            <a:r>
              <a:rPr lang="en-US" b="1" dirty="0" err="1">
                <a:latin typeface="Times New Roman" panose="02020603050405020304" pitchFamily="18" charset="0"/>
                <a:cs typeface="Times New Roman" panose="02020603050405020304" pitchFamily="18" charset="0"/>
              </a:rPr>
              <a:t>t</a:t>
            </a:r>
            <a:endParaRPr lang="en-US" b="1"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Sportisti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në</a:t>
            </a:r>
            <a:r>
              <a:rPr lang="en-US" dirty="0">
                <a:latin typeface="Times New Roman" panose="02020603050405020304" pitchFamily="18" charset="0"/>
                <a:cs typeface="Times New Roman" panose="02020603050405020304" pitchFamily="18" charset="0"/>
              </a:rPr>
              <a:t> fund </a:t>
            </a:r>
            <a:r>
              <a:rPr lang="en-US" dirty="0" err="1">
                <a:latin typeface="Times New Roman" panose="02020603050405020304" pitchFamily="18" charset="0"/>
                <a:cs typeface="Times New Roman" panose="02020603050405020304" pitchFamily="18" charset="0"/>
              </a:rPr>
              <a:t>të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fundit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është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përgjegjës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herë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mostrën</a:t>
            </a:r>
            <a:r>
              <a:rPr lang="en-US" dirty="0">
                <a:latin typeface="Times New Roman" panose="02020603050405020304" pitchFamily="18" charset="0"/>
                <a:cs typeface="Times New Roman" panose="02020603050405020304" pitchFamily="18" charset="0"/>
              </a:rPr>
              <a:t> e </a:t>
            </a:r>
            <a:r>
              <a:rPr lang="en-US" dirty="0" err="1">
                <a:latin typeface="Times New Roman" panose="02020603050405020304" pitchFamily="18" charset="0"/>
                <a:cs typeface="Times New Roman" panose="02020603050405020304" pitchFamily="18" charset="0"/>
              </a:rPr>
              <a:t>tij</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saj</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gjendet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një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substancë</a:t>
            </a:r>
            <a:r>
              <a:rPr lang="en-US" dirty="0">
                <a:latin typeface="Times New Roman" panose="02020603050405020304" pitchFamily="18" charset="0"/>
                <a:cs typeface="Times New Roman" panose="02020603050405020304" pitchFamily="18" charset="0"/>
              </a:rPr>
              <a:t> e </a:t>
            </a:r>
            <a:r>
              <a:rPr lang="en-US" dirty="0" err="1">
                <a:latin typeface="Times New Roman" panose="02020603050405020304" pitchFamily="18" charset="0"/>
                <a:cs typeface="Times New Roman" panose="02020603050405020304" pitchFamily="18" charset="0"/>
              </a:rPr>
              <a:t>ndaluar</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Me </a:t>
            </a:r>
            <a:r>
              <a:rPr lang="en-US" dirty="0" err="1">
                <a:latin typeface="Times New Roman" panose="02020603050405020304" pitchFamily="18" charset="0"/>
                <a:cs typeface="Times New Roman" panose="02020603050405020304" pitchFamily="18" charset="0"/>
              </a:rPr>
              <a:t>dashje</a:t>
            </a:r>
            <a:r>
              <a:rPr lang="en-US" dirty="0">
                <a:latin typeface="Times New Roman" panose="02020603050405020304" pitchFamily="18" charset="0"/>
                <a:cs typeface="Times New Roman" panose="02020603050405020304" pitchFamily="18" charset="0"/>
              </a:rPr>
              <a:t>, pa </a:t>
            </a:r>
            <a:r>
              <a:rPr lang="en-US" dirty="0" err="1">
                <a:latin typeface="Times New Roman" panose="02020603050405020304" pitchFamily="18" charset="0"/>
                <a:cs typeface="Times New Roman" panose="02020603050405020304" pitchFamily="18" charset="0"/>
              </a:rPr>
              <a:t>qëllim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neglizhencë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ose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arsye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tjetër</a:t>
            </a: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marL="0" indent="0">
              <a:buNone/>
            </a:pPr>
            <a:r>
              <a:rPr lang="en-US" b="1" dirty="0" err="1">
                <a:latin typeface="Times New Roman" panose="02020603050405020304" pitchFamily="18" charset="0"/>
                <a:cs typeface="Times New Roman" panose="02020603050405020304" pitchFamily="18" charset="0"/>
              </a:rPr>
              <a:t>Mjekët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sportivë</a:t>
            </a:r>
            <a:endParaRPr lang="en-US" b="1"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Për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lejuar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përdorimin</a:t>
            </a:r>
            <a:r>
              <a:rPr lang="en-US" dirty="0">
                <a:latin typeface="Times New Roman" panose="02020603050405020304" pitchFamily="18" charset="0"/>
                <a:cs typeface="Times New Roman" panose="02020603050405020304" pitchFamily="18" charset="0"/>
              </a:rPr>
              <a:t> e </a:t>
            </a:r>
            <a:r>
              <a:rPr lang="en-US" dirty="0" err="1">
                <a:latin typeface="Times New Roman" panose="02020603050405020304" pitchFamily="18" charset="0"/>
                <a:cs typeface="Times New Roman" panose="02020603050405020304" pitchFamily="18" charset="0"/>
              </a:rPr>
              <a:t>një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lënde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veçantë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për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sportistin</a:t>
            </a:r>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Përjashtimi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përdorimit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terapeutik</a:t>
            </a:r>
            <a:r>
              <a:rPr lang="en-US" dirty="0">
                <a:latin typeface="Times New Roman" panose="02020603050405020304" pitchFamily="18" charset="0"/>
                <a:cs typeface="Times New Roman" panose="02020603050405020304" pitchFamily="18" charset="0"/>
              </a:rPr>
              <a:t> (TUE)</a:t>
            </a:r>
          </a:p>
        </p:txBody>
      </p:sp>
    </p:spTree>
    <p:extLst>
      <p:ext uri="{BB962C8B-B14F-4D97-AF65-F5344CB8AC3E}">
        <p14:creationId xmlns:p14="http://schemas.microsoft.com/office/powerpoint/2010/main" val="42727715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Si </a:t>
            </a:r>
            <a:r>
              <a:rPr lang="en-US" dirty="0" err="1"/>
              <a:t>informohen</a:t>
            </a:r>
            <a:r>
              <a:rPr lang="en-US" dirty="0"/>
              <a:t> </a:t>
            </a:r>
            <a:r>
              <a:rPr lang="en-US" dirty="0" err="1"/>
              <a:t>sportistët</a:t>
            </a:r>
            <a:r>
              <a:rPr lang="en-US" dirty="0"/>
              <a:t> </a:t>
            </a:r>
            <a:r>
              <a:rPr lang="en-US" dirty="0" err="1"/>
              <a:t>për</a:t>
            </a:r>
            <a:r>
              <a:rPr lang="en-US" dirty="0"/>
              <a:t> </a:t>
            </a:r>
            <a:r>
              <a:rPr lang="en-US" dirty="0" err="1"/>
              <a:t>risi</a:t>
            </a:r>
            <a:r>
              <a:rPr lang="en-US" dirty="0"/>
              <a:t>?</a:t>
            </a:r>
            <a:endParaRPr lang="ru-RU" dirty="0"/>
          </a:p>
        </p:txBody>
      </p:sp>
      <p:sp>
        <p:nvSpPr>
          <p:cNvPr id="3" name="Content Placeholder 2"/>
          <p:cNvSpPr>
            <a:spLocks noGrp="1"/>
          </p:cNvSpPr>
          <p:nvPr>
            <p:ph idx="1"/>
          </p:nvPr>
        </p:nvSpPr>
        <p:spPr>
          <a:xfrm>
            <a:off x="838199" y="1825625"/>
            <a:ext cx="10691191" cy="4351338"/>
          </a:xfrm>
        </p:spPr>
        <p:txBody>
          <a:bodyPr>
            <a:normAutofit/>
          </a:bodyPr>
          <a:lstStyle/>
          <a:p>
            <a:pPr algn="just"/>
            <a:r>
              <a:rPr lang="en-US" sz="4000" dirty="0"/>
              <a:t>Lista e </a:t>
            </a:r>
            <a:r>
              <a:rPr lang="en-US" sz="4000" dirty="0" err="1"/>
              <a:t>Sustancave</a:t>
            </a:r>
            <a:r>
              <a:rPr lang="en-US" sz="4000" dirty="0"/>
              <a:t> </a:t>
            </a:r>
            <a:r>
              <a:rPr lang="en-US" sz="4000" dirty="0" err="1"/>
              <a:t>të</a:t>
            </a:r>
            <a:r>
              <a:rPr lang="en-US" sz="4000" dirty="0"/>
              <a:t> </a:t>
            </a:r>
            <a:r>
              <a:rPr lang="en-US" sz="4000" dirty="0" err="1"/>
              <a:t>ndaluara</a:t>
            </a:r>
            <a:r>
              <a:rPr lang="en-US" sz="4000" dirty="0"/>
              <a:t> </a:t>
            </a:r>
            <a:r>
              <a:rPr lang="en-US" sz="4000" dirty="0" err="1"/>
              <a:t>dhe</a:t>
            </a:r>
            <a:r>
              <a:rPr lang="en-US" sz="4000" dirty="0"/>
              <a:t> </a:t>
            </a:r>
            <a:r>
              <a:rPr lang="en-US" sz="4000" dirty="0" err="1"/>
              <a:t>metodat</a:t>
            </a:r>
            <a:r>
              <a:rPr lang="en-US" sz="4000" dirty="0"/>
              <a:t> e </a:t>
            </a:r>
            <a:r>
              <a:rPr lang="en-US" sz="4000" dirty="0" err="1"/>
              <a:t>ndaluara</a:t>
            </a:r>
            <a:endParaRPr lang="en-US" sz="4000" dirty="0"/>
          </a:p>
          <a:p>
            <a:pPr algn="just"/>
            <a:r>
              <a:rPr lang="en-US" sz="4000" dirty="0" err="1"/>
              <a:t>Federatat</a:t>
            </a:r>
            <a:r>
              <a:rPr lang="en-US" sz="4000" dirty="0"/>
              <a:t> </a:t>
            </a:r>
            <a:r>
              <a:rPr lang="en-US" sz="4000" dirty="0" err="1"/>
              <a:t>ndërkombëtare</a:t>
            </a:r>
            <a:r>
              <a:rPr lang="en-US" sz="4000" dirty="0"/>
              <a:t> </a:t>
            </a:r>
            <a:r>
              <a:rPr lang="en-US" sz="4000" dirty="0" err="1"/>
              <a:t>të</a:t>
            </a:r>
            <a:r>
              <a:rPr lang="en-US" sz="4000" dirty="0"/>
              <a:t> </a:t>
            </a:r>
            <a:r>
              <a:rPr lang="en-US" sz="4000" dirty="0" err="1"/>
              <a:t>sporteve</a:t>
            </a:r>
            <a:r>
              <a:rPr lang="en-US" sz="4000" dirty="0"/>
              <a:t> </a:t>
            </a:r>
            <a:r>
              <a:rPr lang="en-US" sz="4000" dirty="0" err="1"/>
              <a:t>të</a:t>
            </a:r>
            <a:r>
              <a:rPr lang="en-US" sz="4000" dirty="0"/>
              <a:t> </a:t>
            </a:r>
            <a:r>
              <a:rPr lang="en-US" sz="4000" dirty="0" err="1"/>
              <a:t>caktuara</a:t>
            </a:r>
            <a:endParaRPr lang="en-US" sz="4000" dirty="0"/>
          </a:p>
          <a:p>
            <a:pPr algn="just"/>
            <a:r>
              <a:rPr lang="en-US" sz="4000" dirty="0"/>
              <a:t>NADO </a:t>
            </a:r>
            <a:r>
              <a:rPr lang="en-US" sz="4000" dirty="0" err="1"/>
              <a:t>dhe</a:t>
            </a:r>
            <a:r>
              <a:rPr lang="en-US" sz="4000" dirty="0"/>
              <a:t> RADO</a:t>
            </a:r>
          </a:p>
          <a:p>
            <a:pPr algn="just"/>
            <a:r>
              <a:rPr lang="en-US" sz="4000" dirty="0" err="1"/>
              <a:t>Komiteti</a:t>
            </a:r>
            <a:r>
              <a:rPr lang="en-US" sz="4000" dirty="0"/>
              <a:t> </a:t>
            </a:r>
            <a:r>
              <a:rPr lang="en-US" sz="4000" dirty="0" err="1"/>
              <a:t>Olimpik</a:t>
            </a:r>
            <a:r>
              <a:rPr lang="en-US" sz="4000" dirty="0"/>
              <a:t> vendor</a:t>
            </a:r>
          </a:p>
          <a:p>
            <a:pPr algn="just"/>
            <a:r>
              <a:rPr lang="en-US" sz="4000" dirty="0"/>
              <a:t>WADA</a:t>
            </a:r>
            <a:endParaRPr lang="ru-RU" sz="4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err="1"/>
              <a:t>Rreziqet</a:t>
            </a:r>
            <a:r>
              <a:rPr lang="en-US" sz="5400" b="1" dirty="0"/>
              <a:t> </a:t>
            </a:r>
            <a:r>
              <a:rPr lang="en-US" sz="5400" b="1" dirty="0" err="1"/>
              <a:t>dhe</a:t>
            </a:r>
            <a:r>
              <a:rPr lang="en-US" sz="5400" b="1" dirty="0"/>
              <a:t> </a:t>
            </a:r>
            <a:r>
              <a:rPr lang="en-US" sz="5400" b="1" dirty="0" err="1"/>
              <a:t>Pasojat</a:t>
            </a:r>
            <a:r>
              <a:rPr lang="en-US" sz="5400" b="1" dirty="0"/>
              <a:t> </a:t>
            </a:r>
            <a:r>
              <a:rPr lang="en-US" sz="5400" b="1" dirty="0" err="1"/>
              <a:t>nga</a:t>
            </a:r>
            <a:r>
              <a:rPr lang="en-US" sz="5400" b="1" dirty="0"/>
              <a:t> </a:t>
            </a:r>
            <a:r>
              <a:rPr lang="en-US" sz="5400" b="1" dirty="0" err="1"/>
              <a:t>Dopingu</a:t>
            </a:r>
            <a:endParaRPr lang="ru-RU" sz="5400" b="1" dirty="0"/>
          </a:p>
        </p:txBody>
      </p:sp>
      <p:sp>
        <p:nvSpPr>
          <p:cNvPr id="3" name="Content Placeholder 2"/>
          <p:cNvSpPr>
            <a:spLocks noGrp="1"/>
          </p:cNvSpPr>
          <p:nvPr>
            <p:ph idx="1"/>
          </p:nvPr>
        </p:nvSpPr>
        <p:spPr>
          <a:xfrm>
            <a:off x="655983" y="1895060"/>
            <a:ext cx="10846903" cy="4320209"/>
          </a:xfrm>
        </p:spPr>
        <p:txBody>
          <a:bodyPr>
            <a:normAutofit/>
          </a:bodyPr>
          <a:lstStyle/>
          <a:p>
            <a:r>
              <a:rPr lang="en-US" sz="5400" dirty="0" err="1"/>
              <a:t>Shëndeti</a:t>
            </a:r>
            <a:r>
              <a:rPr lang="en-US" sz="5400" dirty="0"/>
              <a:t> </a:t>
            </a:r>
            <a:r>
              <a:rPr lang="en-US" sz="5400" dirty="0" err="1"/>
              <a:t>i</a:t>
            </a:r>
            <a:r>
              <a:rPr lang="en-US" sz="5400" dirty="0"/>
              <a:t> </a:t>
            </a:r>
            <a:r>
              <a:rPr lang="en-US" sz="5400" dirty="0" err="1"/>
              <a:t>Sportistit</a:t>
            </a:r>
            <a:endParaRPr lang="en-US" sz="5400" dirty="0"/>
          </a:p>
        </p:txBody>
      </p:sp>
      <p:pic>
        <p:nvPicPr>
          <p:cNvPr id="4" name="Picture 3">
            <a:extLst>
              <a:ext uri="{FF2B5EF4-FFF2-40B4-BE49-F238E27FC236}">
                <a16:creationId xmlns:a16="http://schemas.microsoft.com/office/drawing/2014/main" id="{6CC8E456-3E43-4C75-917B-F542BADBDF5F}"/>
              </a:ext>
            </a:extLst>
          </p:cNvPr>
          <p:cNvPicPr>
            <a:picLocks noChangeAspect="1"/>
          </p:cNvPicPr>
          <p:nvPr/>
        </p:nvPicPr>
        <p:blipFill>
          <a:blip r:embed="rId3"/>
          <a:stretch>
            <a:fillRect/>
          </a:stretch>
        </p:blipFill>
        <p:spPr>
          <a:xfrm>
            <a:off x="7237532" y="2418175"/>
            <a:ext cx="3673554" cy="4001466"/>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4138" y="248194"/>
            <a:ext cx="11443062" cy="6384425"/>
          </a:xfrm>
        </p:spPr>
        <p:txBody>
          <a:bodyPr>
            <a:normAutofit/>
          </a:bodyPr>
          <a:lstStyle/>
          <a:p>
            <a:pPr lvl="1" algn="ctr">
              <a:buNone/>
            </a:pPr>
            <a:r>
              <a:rPr lang="en-US" sz="4400" dirty="0" err="1">
                <a:latin typeface="Times New Roman" panose="02020603050405020304" pitchFamily="18" charset="0"/>
                <a:cs typeface="Times New Roman" panose="02020603050405020304" pitchFamily="18" charset="0"/>
              </a:rPr>
              <a:t>Metodat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teknike</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të</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ndaluara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nga</a:t>
            </a:r>
            <a:r>
              <a:rPr lang="en-US" sz="4400" dirty="0">
                <a:latin typeface="Times New Roman" panose="02020603050405020304" pitchFamily="18" charset="0"/>
                <a:cs typeface="Times New Roman" panose="02020603050405020304" pitchFamily="18" charset="0"/>
              </a:rPr>
              <a:t> WADA </a:t>
            </a:r>
          </a:p>
          <a:p>
            <a:pPr marL="457200" lvl="1" indent="0" algn="just">
              <a:buNone/>
            </a:pPr>
            <a:r>
              <a:rPr lang="en-US" sz="3200" dirty="0" err="1">
                <a:latin typeface="Times New Roman" panose="02020603050405020304" pitchFamily="18" charset="0"/>
                <a:cs typeface="Times New Roman" panose="02020603050405020304" pitchFamily="18" charset="0"/>
              </a:rPr>
              <a:t>Substancat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dhe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metodat</a:t>
            </a:r>
            <a:r>
              <a:rPr lang="en-US" sz="3200" dirty="0">
                <a:latin typeface="Times New Roman" panose="02020603050405020304" pitchFamily="18" charset="0"/>
                <a:cs typeface="Times New Roman" panose="02020603050405020304" pitchFamily="18" charset="0"/>
              </a:rPr>
              <a:t> e </a:t>
            </a:r>
            <a:r>
              <a:rPr lang="en-US" sz="3200" dirty="0" err="1">
                <a:latin typeface="Times New Roman" panose="02020603050405020304" pitchFamily="18" charset="0"/>
                <a:cs typeface="Times New Roman" panose="02020603050405020304" pitchFamily="18" charset="0"/>
              </a:rPr>
              <a:t>ndaluara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çdo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kohë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brenda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dhe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jashtë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konkurrencës</a:t>
            </a:r>
            <a:r>
              <a:rPr lang="en-US" sz="3200" dirty="0">
                <a:latin typeface="Times New Roman" panose="02020603050405020304" pitchFamily="18" charset="0"/>
                <a:cs typeface="Times New Roman" panose="02020603050405020304" pitchFamily="18" charset="0"/>
              </a:rPr>
              <a:t>).</a:t>
            </a:r>
          </a:p>
          <a:p>
            <a:pPr marL="457200" lvl="1" indent="0" algn="just">
              <a:buNone/>
            </a:pPr>
            <a:endParaRPr lang="en-US" sz="2800" dirty="0">
              <a:latin typeface="Times New Roman" panose="02020603050405020304" pitchFamily="18" charset="0"/>
              <a:cs typeface="Times New Roman" panose="02020603050405020304" pitchFamily="18" charset="0"/>
            </a:endParaRPr>
          </a:p>
          <a:p>
            <a:pPr marL="457200" lvl="1" indent="0" algn="just">
              <a:buNone/>
            </a:pPr>
            <a:r>
              <a:rPr lang="en-US" sz="3200" dirty="0">
                <a:latin typeface="Times New Roman" panose="02020603050405020304" pitchFamily="18" charset="0"/>
                <a:cs typeface="Times New Roman" panose="02020603050405020304" pitchFamily="18" charset="0"/>
              </a:rPr>
              <a:t>M1 - </a:t>
            </a:r>
            <a:r>
              <a:rPr lang="en-US" sz="3200" dirty="0" err="1">
                <a:latin typeface="Times New Roman" panose="02020603050405020304" pitchFamily="18" charset="0"/>
                <a:cs typeface="Times New Roman" panose="02020603050405020304" pitchFamily="18" charset="0"/>
              </a:rPr>
              <a:t>manipulimi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gjakut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dhe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komponentëve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gjakut</a:t>
            </a:r>
            <a:r>
              <a:rPr lang="en-US" sz="3200" dirty="0">
                <a:latin typeface="Times New Roman" panose="02020603050405020304" pitchFamily="18" charset="0"/>
                <a:cs typeface="Times New Roman" panose="02020603050405020304" pitchFamily="18" charset="0"/>
              </a:rPr>
              <a:t>  </a:t>
            </a:r>
          </a:p>
          <a:p>
            <a:pPr marL="0" indent="0" algn="just">
              <a:buNone/>
            </a:pPr>
            <a:r>
              <a:rPr lang="en-US" sz="3200" dirty="0">
                <a:latin typeface="Times New Roman" panose="02020603050405020304" pitchFamily="18" charset="0"/>
                <a:cs typeface="Times New Roman" panose="02020603050405020304" pitchFamily="18" charset="0"/>
              </a:rPr>
              <a:t>     M2 – </a:t>
            </a:r>
            <a:r>
              <a:rPr lang="en-US" sz="3200" dirty="0" err="1">
                <a:latin typeface="Times New Roman" panose="02020603050405020304" pitchFamily="18" charset="0"/>
                <a:cs typeface="Times New Roman" panose="02020603050405020304" pitchFamily="18" charset="0"/>
              </a:rPr>
              <a:t>manipulimi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kimik</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dhe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fizik</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substancave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gjatë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dhe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mbi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procedurën</a:t>
            </a:r>
            <a:r>
              <a:rPr lang="en-US" sz="3200" dirty="0">
                <a:latin typeface="Times New Roman" panose="02020603050405020304" pitchFamily="18" charset="0"/>
                <a:cs typeface="Times New Roman" panose="02020603050405020304" pitchFamily="18" charset="0"/>
              </a:rPr>
              <a:t> e </a:t>
            </a:r>
            <a:r>
              <a:rPr lang="en-US" sz="3200" dirty="0" err="1">
                <a:latin typeface="Times New Roman" panose="02020603050405020304" pitchFamily="18" charset="0"/>
                <a:cs typeface="Times New Roman" panose="02020603050405020304" pitchFamily="18" charset="0"/>
              </a:rPr>
              <a:t>kontrollit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dopingues</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zëvendësimin</a:t>
            </a:r>
            <a:r>
              <a:rPr lang="en-US" sz="3200" dirty="0">
                <a:latin typeface="Times New Roman" panose="02020603050405020304" pitchFamily="18" charset="0"/>
                <a:cs typeface="Times New Roman" panose="02020603050405020304" pitchFamily="18" charset="0"/>
              </a:rPr>
              <a:t> e </a:t>
            </a:r>
            <a:r>
              <a:rPr lang="en-US" sz="3200" dirty="0" err="1">
                <a:latin typeface="Times New Roman" panose="02020603050405020304" pitchFamily="18" charset="0"/>
                <a:cs typeface="Times New Roman" panose="02020603050405020304" pitchFamily="18" charset="0"/>
              </a:rPr>
              <a:t>urinës</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ose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falsifikimin</a:t>
            </a:r>
            <a:r>
              <a:rPr lang="en-US" sz="3200" dirty="0">
                <a:latin typeface="Times New Roman" panose="02020603050405020304" pitchFamily="18" charset="0"/>
                <a:cs typeface="Times New Roman" panose="02020603050405020304" pitchFamily="18" charset="0"/>
              </a:rPr>
              <a:t> e </a:t>
            </a:r>
            <a:r>
              <a:rPr lang="en-US" sz="3200" dirty="0" err="1">
                <a:latin typeface="Times New Roman" panose="02020603050405020304" pitchFamily="18" charset="0"/>
                <a:cs typeface="Times New Roman" panose="02020603050405020304" pitchFamily="18" charset="0"/>
              </a:rPr>
              <a:t>përmbajtjes</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ose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marrja</a:t>
            </a:r>
            <a:r>
              <a:rPr lang="en-US" sz="3200" dirty="0">
                <a:latin typeface="Times New Roman" panose="02020603050405020304" pitchFamily="18" charset="0"/>
                <a:cs typeface="Times New Roman" panose="02020603050405020304" pitchFamily="18" charset="0"/>
              </a:rPr>
              <a:t> e </a:t>
            </a:r>
            <a:r>
              <a:rPr lang="en-US" sz="3200" dirty="0" err="1">
                <a:latin typeface="Times New Roman" panose="02020603050405020304" pitchFamily="18" charset="0"/>
                <a:cs typeface="Times New Roman" panose="02020603050405020304" pitchFamily="18" charset="0"/>
              </a:rPr>
              <a:t>infuzioneve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intravenoze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ose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injeksione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sasi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shumë</a:t>
            </a:r>
            <a:r>
              <a:rPr lang="en-US" sz="3200" dirty="0">
                <a:latin typeface="Times New Roman" panose="02020603050405020304" pitchFamily="18" charset="0"/>
                <a:cs typeface="Times New Roman" panose="02020603050405020304" pitchFamily="18" charset="0"/>
              </a:rPr>
              <a:t> se 50 ml </a:t>
            </a:r>
            <a:r>
              <a:rPr lang="en-US" sz="3200" dirty="0" err="1">
                <a:latin typeface="Times New Roman" panose="02020603050405020304" pitchFamily="18" charset="0"/>
                <a:cs typeface="Times New Roman" panose="02020603050405020304" pitchFamily="18" charset="0"/>
              </a:rPr>
              <a:t>përbrenda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periudhës</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kohore</a:t>
            </a:r>
            <a:r>
              <a:rPr lang="en-US" sz="3200" dirty="0">
                <a:latin typeface="Times New Roman" panose="02020603050405020304" pitchFamily="18" charset="0"/>
                <a:cs typeface="Times New Roman" panose="02020603050405020304" pitchFamily="18" charset="0"/>
              </a:rPr>
              <a:t> 6 </a:t>
            </a:r>
            <a:r>
              <a:rPr lang="en-US" sz="3200" dirty="0" err="1">
                <a:latin typeface="Times New Roman" panose="02020603050405020304" pitchFamily="18" charset="0"/>
                <a:cs typeface="Times New Roman" panose="02020603050405020304" pitchFamily="18" charset="0"/>
              </a:rPr>
              <a:t>orë</a:t>
            </a:r>
            <a:r>
              <a:rPr lang="en-US" sz="3200" dirty="0">
                <a:latin typeface="Times New Roman" panose="02020603050405020304" pitchFamily="18" charset="0"/>
                <a:cs typeface="Times New Roman" panose="02020603050405020304" pitchFamily="18" charset="0"/>
              </a:rPr>
              <a:t>) me </a:t>
            </a:r>
            <a:r>
              <a:rPr lang="en-US" sz="3200" dirty="0" err="1">
                <a:latin typeface="Times New Roman" panose="02020603050405020304" pitchFamily="18" charset="0"/>
                <a:cs typeface="Times New Roman" panose="02020603050405020304" pitchFamily="18" charset="0"/>
              </a:rPr>
              <a:t>përjashtim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atyre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terapeutike</a:t>
            </a:r>
            <a:r>
              <a:rPr lang="en-US" sz="3200" dirty="0">
                <a:latin typeface="Times New Roman" panose="02020603050405020304" pitchFamily="18" charset="0"/>
                <a:cs typeface="Times New Roman" panose="02020603050405020304" pitchFamily="18" charset="0"/>
              </a:rPr>
              <a:t> </a:t>
            </a:r>
          </a:p>
          <a:p>
            <a:pPr marL="0" indent="0" algn="just">
              <a:buNone/>
            </a:pPr>
            <a:r>
              <a:rPr lang="en-US" sz="3200" dirty="0">
                <a:latin typeface="Times New Roman" panose="02020603050405020304" pitchFamily="18" charset="0"/>
                <a:cs typeface="Times New Roman" panose="02020603050405020304" pitchFamily="18" charset="0"/>
              </a:rPr>
              <a:t>    M3 - </a:t>
            </a:r>
            <a:r>
              <a:rPr lang="en-US" sz="3200" dirty="0" err="1">
                <a:latin typeface="Times New Roman" panose="02020603050405020304" pitchFamily="18" charset="0"/>
                <a:cs typeface="Times New Roman" panose="02020603050405020304" pitchFamily="18" charset="0"/>
              </a:rPr>
              <a:t>dopingu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gjenetik</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marrja</a:t>
            </a:r>
            <a:r>
              <a:rPr lang="en-US" sz="3200" dirty="0">
                <a:latin typeface="Times New Roman" panose="02020603050405020304" pitchFamily="18" charset="0"/>
                <a:cs typeface="Times New Roman" panose="02020603050405020304" pitchFamily="18" charset="0"/>
              </a:rPr>
              <a:t> e </a:t>
            </a:r>
            <a:r>
              <a:rPr lang="en-US" sz="3200" dirty="0" err="1">
                <a:latin typeface="Times New Roman" panose="02020603050405020304" pitchFamily="18" charset="0"/>
                <a:cs typeface="Times New Roman" panose="02020603050405020304" pitchFamily="18" charset="0"/>
              </a:rPr>
              <a:t>polimereve</a:t>
            </a:r>
            <a:r>
              <a:rPr lang="en-US" sz="3200" dirty="0">
                <a:latin typeface="Times New Roman" panose="02020603050405020304" pitchFamily="18" charset="0"/>
                <a:cs typeface="Times New Roman" panose="02020603050405020304" pitchFamily="18" charset="0"/>
              </a:rPr>
              <a:t>/</a:t>
            </a:r>
            <a:r>
              <a:rPr lang="en-US" sz="3200" dirty="0" err="1">
                <a:latin typeface="Times New Roman" panose="02020603050405020304" pitchFamily="18" charset="0"/>
                <a:cs typeface="Times New Roman" panose="02020603050405020304" pitchFamily="18" charset="0"/>
              </a:rPr>
              <a:t>analogeve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acideve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nukleike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ose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përdorimi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qelizave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normale</a:t>
            </a:r>
            <a:r>
              <a:rPr lang="en-US" sz="3200" dirty="0">
                <a:latin typeface="Times New Roman" panose="02020603050405020304" pitchFamily="18" charset="0"/>
                <a:cs typeface="Times New Roman" panose="02020603050405020304" pitchFamily="18" charset="0"/>
              </a:rPr>
              <a:t> apo </a:t>
            </a:r>
            <a:r>
              <a:rPr lang="en-US" sz="3200" dirty="0" err="1">
                <a:latin typeface="Times New Roman" panose="02020603050405020304" pitchFamily="18" charset="0"/>
                <a:cs typeface="Times New Roman" panose="02020603050405020304" pitchFamily="18" charset="0"/>
              </a:rPr>
              <a:t>gjenetikisht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modifikuara</a:t>
            </a:r>
            <a:r>
              <a:rPr lang="en-US" sz="3200" dirty="0">
                <a:latin typeface="Times New Roman" panose="02020603050405020304" pitchFamily="18" charset="0"/>
                <a:cs typeface="Times New Roman" panose="02020603050405020304" pitchFamily="18" charset="0"/>
              </a:rPr>
              <a:t> </a:t>
            </a:r>
          </a:p>
          <a:p>
            <a:pPr marL="0" indent="0" algn="just">
              <a:buNone/>
            </a:pPr>
            <a:endParaRPr lang="en-US" dirty="0"/>
          </a:p>
        </p:txBody>
      </p:sp>
    </p:spTree>
    <p:extLst>
      <p:ext uri="{BB962C8B-B14F-4D97-AF65-F5344CB8AC3E}">
        <p14:creationId xmlns:p14="http://schemas.microsoft.com/office/powerpoint/2010/main" val="19411709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6369" y="227918"/>
            <a:ext cx="11026254" cy="1992768"/>
          </a:xfrm>
        </p:spPr>
        <p:txBody>
          <a:bodyPr>
            <a:normAutofit/>
          </a:bodyPr>
          <a:lstStyle/>
          <a:p>
            <a:pPr algn="ctr"/>
            <a:r>
              <a:rPr lang="en-US" sz="4000" b="1" dirty="0">
                <a:latin typeface="+mn-lt"/>
              </a:rPr>
              <a:t>Therapeutic Use Exemptions (TUE)</a:t>
            </a:r>
            <a:br>
              <a:rPr lang="en-US" sz="4000" b="1" dirty="0">
                <a:latin typeface="+mn-lt"/>
              </a:rPr>
            </a:br>
            <a:r>
              <a:rPr lang="en-US" sz="4000" b="1" dirty="0" err="1">
                <a:latin typeface="+mn-lt"/>
              </a:rPr>
              <a:t>Përjashtimet</a:t>
            </a:r>
            <a:r>
              <a:rPr lang="en-US" sz="4000" b="1" dirty="0">
                <a:latin typeface="+mn-lt"/>
              </a:rPr>
              <a:t> e </a:t>
            </a:r>
            <a:r>
              <a:rPr lang="en-US" sz="4000" b="1" dirty="0" err="1">
                <a:latin typeface="+mn-lt"/>
              </a:rPr>
              <a:t>terapisë</a:t>
            </a:r>
            <a:r>
              <a:rPr lang="en-US" sz="4000" b="1" dirty="0">
                <a:latin typeface="+mn-lt"/>
              </a:rPr>
              <a:t> </a:t>
            </a:r>
            <a:r>
              <a:rPr lang="en-US" sz="4000" b="1" dirty="0" err="1">
                <a:latin typeface="+mn-lt"/>
              </a:rPr>
              <a:t>së</a:t>
            </a:r>
            <a:r>
              <a:rPr lang="en-US" sz="4000" b="1" dirty="0">
                <a:latin typeface="+mn-lt"/>
              </a:rPr>
              <a:t> </a:t>
            </a:r>
            <a:r>
              <a:rPr lang="en-US" sz="4000" b="1" dirty="0" err="1">
                <a:latin typeface="+mn-lt"/>
              </a:rPr>
              <a:t>përdorur</a:t>
            </a:r>
            <a:endParaRPr lang="en-US" dirty="0"/>
          </a:p>
        </p:txBody>
      </p:sp>
      <p:pic>
        <p:nvPicPr>
          <p:cNvPr id="4" name="Picture 3"/>
          <p:cNvPicPr>
            <a:picLocks noChangeAspect="1"/>
          </p:cNvPicPr>
          <p:nvPr/>
        </p:nvPicPr>
        <p:blipFill>
          <a:blip r:embed="rId2" cstate="print"/>
          <a:stretch>
            <a:fillRect/>
          </a:stretch>
        </p:blipFill>
        <p:spPr>
          <a:xfrm>
            <a:off x="383663" y="2299063"/>
            <a:ext cx="2572735" cy="3694496"/>
          </a:xfrm>
          <a:prstGeom prst="rect">
            <a:avLst/>
          </a:prstGeom>
        </p:spPr>
      </p:pic>
      <p:pic>
        <p:nvPicPr>
          <p:cNvPr id="8" name="Picture 7"/>
          <p:cNvPicPr>
            <a:picLocks noChangeAspect="1"/>
          </p:cNvPicPr>
          <p:nvPr/>
        </p:nvPicPr>
        <p:blipFill>
          <a:blip r:embed="rId3" cstate="print"/>
          <a:stretch>
            <a:fillRect/>
          </a:stretch>
        </p:blipFill>
        <p:spPr>
          <a:xfrm>
            <a:off x="3343495" y="2065228"/>
            <a:ext cx="8148917" cy="4583766"/>
          </a:xfrm>
          <a:prstGeom prst="rect">
            <a:avLst/>
          </a:prstGeom>
        </p:spPr>
      </p:pic>
    </p:spTree>
    <p:extLst>
      <p:ext uri="{BB962C8B-B14F-4D97-AF65-F5344CB8AC3E}">
        <p14:creationId xmlns:p14="http://schemas.microsoft.com/office/powerpoint/2010/main" val="7234124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DC161-A0CB-4C47-9083-C2F0D4EB2653}"/>
              </a:ext>
            </a:extLst>
          </p:cNvPr>
          <p:cNvSpPr>
            <a:spLocks noGrp="1"/>
          </p:cNvSpPr>
          <p:nvPr>
            <p:ph type="title"/>
          </p:nvPr>
        </p:nvSpPr>
        <p:spPr/>
        <p:txBody>
          <a:bodyPr>
            <a:normAutofit/>
          </a:bodyPr>
          <a:lstStyle/>
          <a:p>
            <a:pPr algn="ctr"/>
            <a:r>
              <a:rPr lang="en-US" b="1" dirty="0" err="1">
                <a:latin typeface="Times New Roman" panose="02020603050405020304" pitchFamily="18" charset="0"/>
                <a:cs typeface="Times New Roman" panose="02020603050405020304" pitchFamily="18" charset="0"/>
              </a:rPr>
              <a:t>Suplementet</a:t>
            </a:r>
            <a:r>
              <a:rPr lang="en-US" b="1" dirty="0">
                <a:latin typeface="Times New Roman" panose="02020603050405020304" pitchFamily="18" charset="0"/>
                <a:cs typeface="Times New Roman" panose="02020603050405020304" pitchFamily="18" charset="0"/>
              </a:rPr>
              <a:t> </a:t>
            </a:r>
          </a:p>
        </p:txBody>
      </p:sp>
      <p:sp>
        <p:nvSpPr>
          <p:cNvPr id="3" name="Content Placeholder 2">
            <a:extLst>
              <a:ext uri="{FF2B5EF4-FFF2-40B4-BE49-F238E27FC236}">
                <a16:creationId xmlns:a16="http://schemas.microsoft.com/office/drawing/2014/main" id="{06E33AE1-B24B-427D-B4C0-02E8634D6B6B}"/>
              </a:ext>
            </a:extLst>
          </p:cNvPr>
          <p:cNvSpPr>
            <a:spLocks noGrp="1"/>
          </p:cNvSpPr>
          <p:nvPr>
            <p:ph idx="1"/>
          </p:nvPr>
        </p:nvSpPr>
        <p:spPr>
          <a:xfrm>
            <a:off x="718930" y="2160345"/>
            <a:ext cx="10515600" cy="4351338"/>
          </a:xfrm>
        </p:spPr>
        <p:txBody>
          <a:bodyPr/>
          <a:lstStyle/>
          <a:p>
            <a:r>
              <a:rPr lang="en-US" sz="3600" dirty="0" err="1">
                <a:latin typeface="Times New Roman" panose="02020603050405020304" pitchFamily="18" charset="0"/>
                <a:cs typeface="Times New Roman" panose="02020603050405020304" pitchFamily="18" charset="0"/>
              </a:rPr>
              <a:t>Origjina</a:t>
            </a:r>
            <a:r>
              <a:rPr lang="en-US" sz="3600" dirty="0">
                <a:latin typeface="Times New Roman" panose="02020603050405020304" pitchFamily="18" charset="0"/>
                <a:cs typeface="Times New Roman" panose="02020603050405020304" pitchFamily="18" charset="0"/>
              </a:rPr>
              <a:t> e </a:t>
            </a:r>
            <a:r>
              <a:rPr lang="en-US" sz="3600" dirty="0" err="1">
                <a:latin typeface="Times New Roman" panose="02020603050405020304" pitchFamily="18" charset="0"/>
                <a:cs typeface="Times New Roman" panose="02020603050405020304" pitchFamily="18" charset="0"/>
              </a:rPr>
              <a:t>prodhuesit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të</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suplementit</a:t>
            </a:r>
            <a:endParaRPr lang="en-US" sz="3600" dirty="0">
              <a:latin typeface="Times New Roman" panose="02020603050405020304" pitchFamily="18" charset="0"/>
              <a:cs typeface="Times New Roman" panose="02020603050405020304" pitchFamily="18" charset="0"/>
            </a:endParaRPr>
          </a:p>
          <a:p>
            <a:r>
              <a:rPr lang="en-US" sz="3600" dirty="0" err="1">
                <a:latin typeface="Times New Roman" panose="02020603050405020304" pitchFamily="18" charset="0"/>
                <a:cs typeface="Times New Roman" panose="02020603050405020304" pitchFamily="18" charset="0"/>
              </a:rPr>
              <a:t>Përbërja</a:t>
            </a:r>
            <a:r>
              <a:rPr lang="en-US" sz="3600" dirty="0">
                <a:latin typeface="Times New Roman" panose="02020603050405020304" pitchFamily="18" charset="0"/>
                <a:cs typeface="Times New Roman" panose="02020603050405020304" pitchFamily="18" charset="0"/>
              </a:rPr>
              <a:t> e </a:t>
            </a:r>
            <a:r>
              <a:rPr lang="en-US" sz="3600" dirty="0" err="1">
                <a:latin typeface="Times New Roman" panose="02020603050405020304" pitchFamily="18" charset="0"/>
                <a:cs typeface="Times New Roman" panose="02020603050405020304" pitchFamily="18" charset="0"/>
              </a:rPr>
              <a:t>suplementit</a:t>
            </a:r>
            <a:endParaRPr lang="en-US" sz="3600" dirty="0">
              <a:latin typeface="Times New Roman" panose="02020603050405020304" pitchFamily="18" charset="0"/>
              <a:cs typeface="Times New Roman" panose="02020603050405020304" pitchFamily="18" charset="0"/>
            </a:endParaRPr>
          </a:p>
          <a:p>
            <a:r>
              <a:rPr lang="en-US" sz="3600" dirty="0" err="1">
                <a:latin typeface="Times New Roman" panose="02020603050405020304" pitchFamily="18" charset="0"/>
                <a:cs typeface="Times New Roman" panose="02020603050405020304" pitchFamily="18" charset="0"/>
              </a:rPr>
              <a:t>Sasia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doza</a:t>
            </a:r>
            <a:r>
              <a:rPr lang="en-US" sz="3600" dirty="0">
                <a:latin typeface="Times New Roman" panose="02020603050405020304" pitchFamily="18" charset="0"/>
                <a:cs typeface="Times New Roman" panose="02020603050405020304" pitchFamily="18" charset="0"/>
              </a:rPr>
              <a:t>) e </a:t>
            </a:r>
            <a:r>
              <a:rPr lang="en-US" sz="3600" dirty="0" err="1">
                <a:latin typeface="Times New Roman" panose="02020603050405020304" pitchFamily="18" charset="0"/>
                <a:cs typeface="Times New Roman" panose="02020603050405020304" pitchFamily="18" charset="0"/>
              </a:rPr>
              <a:t>konsumuar</a:t>
            </a:r>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Web </a:t>
            </a:r>
            <a:r>
              <a:rPr lang="en-US" sz="3600" dirty="0" err="1">
                <a:latin typeface="Times New Roman" panose="02020603050405020304" pitchFamily="18" charset="0"/>
                <a:cs typeface="Times New Roman" panose="02020603050405020304" pitchFamily="18" charset="0"/>
              </a:rPr>
              <a:t>faqe</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a:t>
            </a:r>
            <a:r>
              <a:rPr lang="en-US" sz="3600" dirty="0" err="1"/>
              <a:t>ër</a:t>
            </a:r>
            <a:r>
              <a:rPr lang="en-US" sz="3600" dirty="0"/>
              <a:t> </a:t>
            </a:r>
            <a:r>
              <a:rPr lang="en-US" sz="3600" dirty="0" err="1"/>
              <a:t>verifikimin</a:t>
            </a:r>
            <a:r>
              <a:rPr lang="en-US" sz="3600" dirty="0"/>
              <a:t> e </a:t>
            </a:r>
            <a:r>
              <a:rPr lang="en-US" sz="3600" dirty="0" err="1"/>
              <a:t>suplementeve</a:t>
            </a:r>
            <a:r>
              <a:rPr lang="en-US" sz="3600" dirty="0"/>
              <a:t> </a:t>
            </a:r>
            <a:r>
              <a:rPr lang="en-US" sz="3600" dirty="0" err="1"/>
              <a:t>dhe</a:t>
            </a:r>
            <a:r>
              <a:rPr lang="en-US" sz="3600" dirty="0"/>
              <a:t> </a:t>
            </a:r>
            <a:r>
              <a:rPr lang="en-US" sz="3600" dirty="0" err="1"/>
              <a:t>mundësitë</a:t>
            </a:r>
            <a:r>
              <a:rPr lang="en-US" sz="3600" dirty="0"/>
              <a:t> </a:t>
            </a:r>
            <a:r>
              <a:rPr lang="en-US" sz="3600" dirty="0" err="1"/>
              <a:t>dopinguese</a:t>
            </a:r>
            <a:r>
              <a:rPr lang="en-US" sz="3600" dirty="0"/>
              <a:t> </a:t>
            </a:r>
            <a:r>
              <a:rPr lang="en-US" sz="3600" dirty="0" err="1"/>
              <a:t>të</a:t>
            </a:r>
            <a:r>
              <a:rPr lang="en-US" sz="3600" dirty="0"/>
              <a:t> </a:t>
            </a:r>
            <a:r>
              <a:rPr lang="en-US" sz="3600" dirty="0" err="1"/>
              <a:t>tyre</a:t>
            </a:r>
            <a:endParaRPr lang="en-US" sz="3600" dirty="0">
              <a:latin typeface="Times New Roman" panose="02020603050405020304" pitchFamily="18" charset="0"/>
              <a:cs typeface="Times New Roman" panose="02020603050405020304" pitchFamily="18" charset="0"/>
            </a:endParaRPr>
          </a:p>
          <a:p>
            <a:endParaRPr lang="en-US" dirty="0"/>
          </a:p>
        </p:txBody>
      </p:sp>
      <p:pic>
        <p:nvPicPr>
          <p:cNvPr id="5" name="Picture 4">
            <a:extLst>
              <a:ext uri="{FF2B5EF4-FFF2-40B4-BE49-F238E27FC236}">
                <a16:creationId xmlns:a16="http://schemas.microsoft.com/office/drawing/2014/main" id="{6BEB4716-6632-40E0-96DA-050E68DACB0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90638" y="365125"/>
            <a:ext cx="2550749" cy="3617682"/>
          </a:xfrm>
          <a:prstGeom prst="rect">
            <a:avLst/>
          </a:prstGeom>
        </p:spPr>
      </p:pic>
    </p:spTree>
    <p:extLst>
      <p:ext uri="{BB962C8B-B14F-4D97-AF65-F5344CB8AC3E}">
        <p14:creationId xmlns:p14="http://schemas.microsoft.com/office/powerpoint/2010/main" val="1751161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1069"/>
            <a:ext cx="10515600" cy="723331"/>
          </a:xfrm>
        </p:spPr>
        <p:txBody>
          <a:bodyPr>
            <a:normAutofit/>
          </a:bodyPr>
          <a:lstStyle/>
          <a:p>
            <a:pPr algn="ctr"/>
            <a:r>
              <a:rPr lang="en-US" b="1" dirty="0"/>
              <a:t>WORLD Anti-doping Code</a:t>
            </a:r>
          </a:p>
        </p:txBody>
      </p:sp>
      <p:pic>
        <p:nvPicPr>
          <p:cNvPr id="4" name="Picture 3"/>
          <p:cNvPicPr>
            <a:picLocks noChangeAspect="1"/>
          </p:cNvPicPr>
          <p:nvPr/>
        </p:nvPicPr>
        <p:blipFill>
          <a:blip r:embed="rId2" cstate="print"/>
          <a:stretch>
            <a:fillRect/>
          </a:stretch>
        </p:blipFill>
        <p:spPr>
          <a:xfrm>
            <a:off x="574766" y="1086337"/>
            <a:ext cx="7866869" cy="2342663"/>
          </a:xfrm>
          <a:prstGeom prst="rect">
            <a:avLst/>
          </a:prstGeom>
        </p:spPr>
      </p:pic>
      <p:pic>
        <p:nvPicPr>
          <p:cNvPr id="6" name="Picture 5"/>
          <p:cNvPicPr>
            <a:picLocks noChangeAspect="1"/>
          </p:cNvPicPr>
          <p:nvPr/>
        </p:nvPicPr>
        <p:blipFill>
          <a:blip r:embed="rId3" cstate="print"/>
          <a:stretch>
            <a:fillRect/>
          </a:stretch>
        </p:blipFill>
        <p:spPr>
          <a:xfrm>
            <a:off x="8441635" y="2429503"/>
            <a:ext cx="3388090" cy="3957289"/>
          </a:xfrm>
          <a:prstGeom prst="rect">
            <a:avLst/>
          </a:prstGeom>
        </p:spPr>
      </p:pic>
      <p:pic>
        <p:nvPicPr>
          <p:cNvPr id="1026" name="Picture 2"/>
          <p:cNvPicPr>
            <a:picLocks noChangeAspect="1" noChangeArrowheads="1"/>
          </p:cNvPicPr>
          <p:nvPr/>
        </p:nvPicPr>
        <p:blipFill>
          <a:blip r:embed="rId4"/>
          <a:srcRect/>
          <a:stretch>
            <a:fillRect/>
          </a:stretch>
        </p:blipFill>
        <p:spPr bwMode="auto">
          <a:xfrm>
            <a:off x="563746" y="3944983"/>
            <a:ext cx="6654651" cy="2565684"/>
          </a:xfrm>
          <a:prstGeom prst="rect">
            <a:avLst/>
          </a:prstGeom>
          <a:noFill/>
          <a:ln w="9525">
            <a:noFill/>
            <a:miter lim="800000"/>
            <a:headEnd/>
            <a:tailEnd/>
          </a:ln>
          <a:effectLst/>
        </p:spPr>
      </p:pic>
    </p:spTree>
    <p:extLst>
      <p:ext uri="{BB962C8B-B14F-4D97-AF65-F5344CB8AC3E}">
        <p14:creationId xmlns:p14="http://schemas.microsoft.com/office/powerpoint/2010/main" val="8544895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1069"/>
            <a:ext cx="10515600" cy="614149"/>
          </a:xfrm>
        </p:spPr>
        <p:txBody>
          <a:bodyPr>
            <a:normAutofit fontScale="90000"/>
          </a:bodyPr>
          <a:lstStyle/>
          <a:p>
            <a:pPr algn="ctr"/>
            <a:r>
              <a:rPr lang="en-US" b="1" dirty="0"/>
              <a:t>WORLD Anti-doping Code</a:t>
            </a:r>
          </a:p>
        </p:txBody>
      </p:sp>
      <p:pic>
        <p:nvPicPr>
          <p:cNvPr id="6" name="Picture 5"/>
          <p:cNvPicPr>
            <a:picLocks noChangeAspect="1"/>
          </p:cNvPicPr>
          <p:nvPr/>
        </p:nvPicPr>
        <p:blipFill>
          <a:blip r:embed="rId2" cstate="print"/>
          <a:stretch>
            <a:fillRect/>
          </a:stretch>
        </p:blipFill>
        <p:spPr>
          <a:xfrm>
            <a:off x="8359240" y="2043107"/>
            <a:ext cx="3254529" cy="3801291"/>
          </a:xfrm>
          <a:prstGeom prst="rect">
            <a:avLst/>
          </a:prstGeom>
        </p:spPr>
      </p:pic>
      <p:pic>
        <p:nvPicPr>
          <p:cNvPr id="10" name="Picture 3"/>
          <p:cNvPicPr>
            <a:picLocks noChangeAspect="1" noChangeArrowheads="1"/>
          </p:cNvPicPr>
          <p:nvPr/>
        </p:nvPicPr>
        <p:blipFill>
          <a:blip r:embed="rId3"/>
          <a:srcRect/>
          <a:stretch>
            <a:fillRect/>
          </a:stretch>
        </p:blipFill>
        <p:spPr bwMode="auto">
          <a:xfrm>
            <a:off x="444002" y="1461138"/>
            <a:ext cx="7344886" cy="2052771"/>
          </a:xfrm>
          <a:prstGeom prst="rect">
            <a:avLst/>
          </a:prstGeom>
          <a:noFill/>
          <a:ln w="9525">
            <a:noFill/>
            <a:miter lim="800000"/>
            <a:headEnd/>
            <a:tailEnd/>
          </a:ln>
          <a:effectLst/>
        </p:spPr>
      </p:pic>
    </p:spTree>
    <p:extLst>
      <p:ext uri="{BB962C8B-B14F-4D97-AF65-F5344CB8AC3E}">
        <p14:creationId xmlns:p14="http://schemas.microsoft.com/office/powerpoint/2010/main" val="2594816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1069"/>
            <a:ext cx="10515600" cy="723331"/>
          </a:xfrm>
        </p:spPr>
        <p:txBody>
          <a:bodyPr>
            <a:normAutofit/>
          </a:bodyPr>
          <a:lstStyle/>
          <a:p>
            <a:pPr algn="ctr"/>
            <a:r>
              <a:rPr lang="en-US" b="1" dirty="0"/>
              <a:t>WORLD Anti-doping Code</a:t>
            </a:r>
          </a:p>
        </p:txBody>
      </p:sp>
      <p:pic>
        <p:nvPicPr>
          <p:cNvPr id="6" name="Picture 5"/>
          <p:cNvPicPr>
            <a:picLocks noChangeAspect="1"/>
          </p:cNvPicPr>
          <p:nvPr/>
        </p:nvPicPr>
        <p:blipFill>
          <a:blip r:embed="rId2" cstate="print"/>
          <a:stretch>
            <a:fillRect/>
          </a:stretch>
        </p:blipFill>
        <p:spPr>
          <a:xfrm>
            <a:off x="7989658" y="2442755"/>
            <a:ext cx="3388090" cy="3957289"/>
          </a:xfrm>
          <a:prstGeom prst="rect">
            <a:avLst/>
          </a:prstGeom>
        </p:spPr>
      </p:pic>
      <p:pic>
        <p:nvPicPr>
          <p:cNvPr id="3" name="Picture 2">
            <a:extLst>
              <a:ext uri="{FF2B5EF4-FFF2-40B4-BE49-F238E27FC236}">
                <a16:creationId xmlns:a16="http://schemas.microsoft.com/office/drawing/2014/main" id="{C6764383-11D1-4A38-9680-163DDADD2449}"/>
              </a:ext>
            </a:extLst>
          </p:cNvPr>
          <p:cNvPicPr>
            <a:picLocks noChangeAspect="1"/>
          </p:cNvPicPr>
          <p:nvPr/>
        </p:nvPicPr>
        <p:blipFill>
          <a:blip r:embed="rId3"/>
          <a:stretch>
            <a:fillRect/>
          </a:stretch>
        </p:blipFill>
        <p:spPr>
          <a:xfrm>
            <a:off x="1046923" y="1084140"/>
            <a:ext cx="5950226" cy="5133499"/>
          </a:xfrm>
          <a:prstGeom prst="rect">
            <a:avLst/>
          </a:prstGeom>
        </p:spPr>
      </p:pic>
    </p:spTree>
    <p:extLst>
      <p:ext uri="{BB962C8B-B14F-4D97-AF65-F5344CB8AC3E}">
        <p14:creationId xmlns:p14="http://schemas.microsoft.com/office/powerpoint/2010/main" val="1522056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730" y="218941"/>
            <a:ext cx="11539469" cy="850005"/>
          </a:xfrm>
        </p:spPr>
        <p:txBody>
          <a:bodyPr>
            <a:normAutofit fontScale="90000"/>
          </a:bodyPr>
          <a:lstStyle/>
          <a:p>
            <a:pPr algn="ctr"/>
            <a:br>
              <a:rPr lang="en-US" sz="2800" dirty="0"/>
            </a:br>
            <a:br>
              <a:rPr lang="en-US" sz="2800" b="1" dirty="0"/>
            </a:br>
            <a:r>
              <a:rPr lang="en-US" sz="3600" b="1" dirty="0">
                <a:latin typeface="Times New Roman" panose="02020603050405020304" pitchFamily="18" charset="0"/>
                <a:cs typeface="Times New Roman" panose="02020603050405020304" pitchFamily="18" charset="0"/>
              </a:rPr>
              <a:t>DOPING – </a:t>
            </a:r>
            <a:r>
              <a:rPr lang="en-US" sz="3600" b="1" dirty="0" err="1">
                <a:latin typeface="Times New Roman" panose="02020603050405020304" pitchFamily="18" charset="0"/>
                <a:cs typeface="Times New Roman" panose="02020603050405020304" pitchFamily="18" charset="0"/>
              </a:rPr>
              <a:t>origjina</a:t>
            </a:r>
            <a:r>
              <a:rPr lang="en-US" sz="3600" b="1" dirty="0">
                <a:latin typeface="Times New Roman" panose="02020603050405020304" pitchFamily="18" charset="0"/>
                <a:cs typeface="Times New Roman" panose="02020603050405020304" pitchFamily="18" charset="0"/>
              </a:rPr>
              <a:t> e </a:t>
            </a:r>
            <a:r>
              <a:rPr lang="en-US" sz="3600" b="1" dirty="0" err="1">
                <a:latin typeface="Times New Roman" panose="02020603050405020304" pitchFamily="18" charset="0"/>
                <a:cs typeface="Times New Roman" panose="02020603050405020304" pitchFamily="18" charset="0"/>
              </a:rPr>
              <a:t>fjalës</a:t>
            </a:r>
            <a:br>
              <a:rPr lang="en-US" sz="2400" b="1" dirty="0"/>
            </a:br>
            <a:br>
              <a:rPr lang="en-US" sz="2800" dirty="0"/>
            </a:br>
            <a:endParaRPr lang="en-US" sz="2800" dirty="0"/>
          </a:p>
        </p:txBody>
      </p:sp>
      <p:sp>
        <p:nvSpPr>
          <p:cNvPr id="3" name="Content Placeholder 2"/>
          <p:cNvSpPr>
            <a:spLocks noGrp="1"/>
          </p:cNvSpPr>
          <p:nvPr>
            <p:ph idx="1"/>
          </p:nvPr>
        </p:nvSpPr>
        <p:spPr>
          <a:xfrm>
            <a:off x="145774" y="1068946"/>
            <a:ext cx="11317357" cy="5563673"/>
          </a:xfrm>
        </p:spPr>
        <p:txBody>
          <a:bodyPr>
            <a:noAutofit/>
          </a:bodyPr>
          <a:lstStyle/>
          <a:p>
            <a:pPr lvl="1" algn="just"/>
            <a:r>
              <a:rPr lang="en-US" sz="3200" dirty="0" err="1">
                <a:latin typeface="Times New Roman" panose="02020603050405020304" pitchFamily="18" charset="0"/>
                <a:cs typeface="Times New Roman" panose="02020603050405020304" pitchFamily="18" charset="0"/>
              </a:rPr>
              <a:t>Fisi</a:t>
            </a:r>
            <a:r>
              <a:rPr lang="en-US" sz="3200" dirty="0">
                <a:latin typeface="Times New Roman" panose="02020603050405020304" pitchFamily="18" charset="0"/>
                <a:cs typeface="Times New Roman" panose="02020603050405020304" pitchFamily="18" charset="0"/>
              </a:rPr>
              <a:t> Kaffir </a:t>
            </a:r>
            <a:r>
              <a:rPr lang="en-US" sz="3200" dirty="0" err="1">
                <a:latin typeface="Times New Roman" panose="02020603050405020304" pitchFamily="18" charset="0"/>
                <a:cs typeface="Times New Roman" panose="02020603050405020304" pitchFamily="18" charset="0"/>
              </a:rPr>
              <a:t>në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Afrikë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quajtur</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një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pije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alkoolike</a:t>
            </a:r>
            <a:r>
              <a:rPr lang="en-US" sz="3200" dirty="0">
                <a:latin typeface="Times New Roman" panose="02020603050405020304" pitchFamily="18" charset="0"/>
                <a:cs typeface="Times New Roman" panose="02020603050405020304" pitchFamily="18" charset="0"/>
              </a:rPr>
              <a:t> primitive e </a:t>
            </a:r>
            <a:r>
              <a:rPr lang="en-US" sz="3200" dirty="0" err="1">
                <a:latin typeface="Times New Roman" panose="02020603050405020304" pitchFamily="18" charset="0"/>
                <a:cs typeface="Times New Roman" panose="02020603050405020304" pitchFamily="18" charset="0"/>
              </a:rPr>
              <a:t>cila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është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përdorur</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ceremonitë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fetare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një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nxitës</a:t>
            </a:r>
            <a:r>
              <a:rPr lang="en-US" sz="3200" dirty="0">
                <a:latin typeface="Times New Roman" panose="02020603050405020304" pitchFamily="18" charset="0"/>
                <a:cs typeface="Times New Roman" panose="02020603050405020304" pitchFamily="18" charset="0"/>
              </a:rPr>
              <a:t> me </a:t>
            </a:r>
            <a:r>
              <a:rPr lang="en-US" sz="3200" dirty="0" err="1">
                <a:latin typeface="Times New Roman" panose="02020603050405020304" pitchFamily="18" charset="0"/>
                <a:cs typeface="Times New Roman" panose="02020603050405020304" pitchFamily="18" charset="0"/>
              </a:rPr>
              <a:t>shprehjen</a:t>
            </a:r>
            <a:r>
              <a:rPr lang="en-US" sz="3200" dirty="0">
                <a:latin typeface="Times New Roman" panose="02020603050405020304" pitchFamily="18" charset="0"/>
                <a:cs typeface="Times New Roman" panose="02020603050405020304" pitchFamily="18" charset="0"/>
              </a:rPr>
              <a:t> "DOP". </a:t>
            </a:r>
          </a:p>
          <a:p>
            <a:pPr lvl="1" algn="just"/>
            <a:r>
              <a:rPr lang="en-US" sz="3200" dirty="0" err="1">
                <a:latin typeface="Times New Roman" panose="02020603050405020304" pitchFamily="18" charset="0"/>
                <a:cs typeface="Times New Roman" panose="02020603050405020304" pitchFamily="18" charset="0"/>
              </a:rPr>
              <a:t>Raporte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tjera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përshkruajanë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luftëtarët</a:t>
            </a:r>
            <a:r>
              <a:rPr lang="en-US" sz="3200" dirty="0">
                <a:latin typeface="Times New Roman" panose="02020603050405020304" pitchFamily="18" charset="0"/>
                <a:cs typeface="Times New Roman" panose="02020603050405020304" pitchFamily="18" charset="0"/>
              </a:rPr>
              <a:t> e </a:t>
            </a:r>
            <a:r>
              <a:rPr lang="en-US" sz="3200" dirty="0" err="1">
                <a:latin typeface="Times New Roman" panose="02020603050405020304" pitchFamily="18" charset="0"/>
                <a:cs typeface="Times New Roman" panose="02020603050405020304" pitchFamily="18" charset="0"/>
              </a:rPr>
              <a:t>fisit</a:t>
            </a:r>
            <a:r>
              <a:rPr lang="en-US" sz="3200" dirty="0">
                <a:latin typeface="Times New Roman" panose="02020603050405020304" pitchFamily="18" charset="0"/>
                <a:cs typeface="Times New Roman" panose="02020603050405020304" pitchFamily="18" charset="0"/>
              </a:rPr>
              <a:t> Zulu duke </a:t>
            </a:r>
            <a:r>
              <a:rPr lang="en-US" sz="3200" dirty="0" err="1">
                <a:latin typeface="Times New Roman" panose="02020603050405020304" pitchFamily="18" charset="0"/>
                <a:cs typeface="Times New Roman" panose="02020603050405020304" pitchFamily="18" charset="0"/>
              </a:rPr>
              <a:t>përdorur</a:t>
            </a:r>
            <a:r>
              <a:rPr lang="en-US" sz="3200" dirty="0">
                <a:latin typeface="Times New Roman" panose="02020603050405020304" pitchFamily="18" charset="0"/>
                <a:cs typeface="Times New Roman" panose="02020603050405020304" pitchFamily="18" charset="0"/>
              </a:rPr>
              <a:t> "DOP", </a:t>
            </a:r>
            <a:r>
              <a:rPr lang="en-US" sz="3200" dirty="0" err="1">
                <a:latin typeface="Times New Roman" panose="02020603050405020304" pitchFamily="18" charset="0"/>
                <a:cs typeface="Times New Roman" panose="02020603050405020304" pitchFamily="18" charset="0"/>
              </a:rPr>
              <a:t>një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pije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alkoolike</a:t>
            </a:r>
            <a:r>
              <a:rPr lang="en-US" sz="3200" dirty="0">
                <a:latin typeface="Times New Roman" panose="02020603050405020304" pitchFamily="18" charset="0"/>
                <a:cs typeface="Times New Roman" panose="02020603050405020304" pitchFamily="18" charset="0"/>
              </a:rPr>
              <a:t> e </a:t>
            </a:r>
            <a:r>
              <a:rPr lang="en-US" sz="3200" dirty="0" err="1">
                <a:latin typeface="Times New Roman" panose="02020603050405020304" pitchFamily="18" charset="0"/>
                <a:cs typeface="Times New Roman" panose="02020603050405020304" pitchFamily="18" charset="0"/>
              </a:rPr>
              <a:t>bërë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lëkura</a:t>
            </a:r>
            <a:r>
              <a:rPr lang="en-US" sz="3200" dirty="0">
                <a:latin typeface="Times New Roman" panose="02020603050405020304" pitchFamily="18" charset="0"/>
                <a:cs typeface="Times New Roman" panose="02020603050405020304" pitchFamily="18" charset="0"/>
              </a:rPr>
              <a:t> e </a:t>
            </a:r>
            <a:r>
              <a:rPr lang="en-US" sz="3200" dirty="0" err="1">
                <a:latin typeface="Times New Roman" panose="02020603050405020304" pitchFamily="18" charset="0"/>
                <a:cs typeface="Times New Roman" panose="02020603050405020304" pitchFamily="18" charset="0"/>
              </a:rPr>
              <a:t>rrushit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dhe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pije</a:t>
            </a:r>
            <a:r>
              <a:rPr lang="en-US" sz="3200" dirty="0">
                <a:latin typeface="Times New Roman" panose="02020603050405020304" pitchFamily="18" charset="0"/>
                <a:cs typeface="Times New Roman" panose="02020603050405020304" pitchFamily="18" charset="0"/>
              </a:rPr>
              <a:t> Cola </a:t>
            </a:r>
            <a:r>
              <a:rPr lang="en-US" sz="3200" dirty="0" err="1">
                <a:latin typeface="Times New Roman" panose="02020603050405020304" pitchFamily="18" charset="0"/>
                <a:cs typeface="Times New Roman" panose="02020603050405020304" pitchFamily="18" charset="0"/>
              </a:rPr>
              <a:t>accuminata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dhe</a:t>
            </a:r>
            <a:r>
              <a:rPr lang="en-US" sz="3200" dirty="0">
                <a:latin typeface="Times New Roman" panose="02020603050405020304" pitchFamily="18" charset="0"/>
                <a:cs typeface="Times New Roman" panose="02020603050405020304" pitchFamily="18" charset="0"/>
              </a:rPr>
              <a:t> Cola </a:t>
            </a:r>
            <a:r>
              <a:rPr lang="en-US" sz="3200" dirty="0" err="1">
                <a:latin typeface="Times New Roman" panose="02020603050405020304" pitchFamily="18" charset="0"/>
                <a:cs typeface="Times New Roman" panose="02020603050405020304" pitchFamily="18" charset="0"/>
              </a:rPr>
              <a:t>Nitida</a:t>
            </a:r>
            <a:r>
              <a:rPr lang="en-US" sz="3200" dirty="0">
                <a:latin typeface="Times New Roman" panose="02020603050405020304" pitchFamily="18" charset="0"/>
                <a:cs typeface="Times New Roman" panose="02020603050405020304" pitchFamily="18" charset="0"/>
              </a:rPr>
              <a:t>.</a:t>
            </a:r>
          </a:p>
          <a:p>
            <a:pPr lvl="1" algn="just"/>
            <a:r>
              <a:rPr lang="en-US" sz="3200" u="sng" dirty="0" err="1">
                <a:latin typeface="Times New Roman" panose="02020603050405020304" pitchFamily="18" charset="0"/>
                <a:cs typeface="Times New Roman" panose="02020603050405020304" pitchFamily="18" charset="0"/>
              </a:rPr>
              <a:t>Kolonët</a:t>
            </a:r>
            <a:r>
              <a:rPr lang="en-US" sz="3200" u="sng" dirty="0">
                <a:latin typeface="Times New Roman" panose="02020603050405020304" pitchFamily="18" charset="0"/>
                <a:cs typeface="Times New Roman" panose="02020603050405020304" pitchFamily="18" charset="0"/>
              </a:rPr>
              <a:t> </a:t>
            </a:r>
            <a:r>
              <a:rPr lang="en-US" sz="3200" u="sng" dirty="0" err="1">
                <a:latin typeface="Times New Roman" panose="02020603050405020304" pitchFamily="18" charset="0"/>
                <a:cs typeface="Times New Roman" panose="02020603050405020304" pitchFamily="18" charset="0"/>
              </a:rPr>
              <a:t>holandezë</a:t>
            </a:r>
            <a:r>
              <a:rPr lang="en-US" sz="3200" u="sng" dirty="0">
                <a:latin typeface="Times New Roman" panose="02020603050405020304" pitchFamily="18" charset="0"/>
                <a:cs typeface="Times New Roman" panose="02020603050405020304" pitchFamily="18" charset="0"/>
              </a:rPr>
              <a:t> </a:t>
            </a:r>
            <a:r>
              <a:rPr lang="en-US" sz="3200" u="sng" dirty="0" err="1">
                <a:latin typeface="Times New Roman" panose="02020603050405020304" pitchFamily="18" charset="0"/>
                <a:cs typeface="Times New Roman" panose="02020603050405020304" pitchFamily="18" charset="0"/>
              </a:rPr>
              <a:t>kanë</a:t>
            </a:r>
            <a:r>
              <a:rPr lang="en-US" sz="3200" u="sng" dirty="0">
                <a:latin typeface="Times New Roman" panose="02020603050405020304" pitchFamily="18" charset="0"/>
                <a:cs typeface="Times New Roman" panose="02020603050405020304" pitchFamily="18" charset="0"/>
              </a:rPr>
              <a:t> </a:t>
            </a:r>
            <a:r>
              <a:rPr lang="en-US" sz="3200" u="sng" dirty="0" err="1">
                <a:latin typeface="Times New Roman" panose="02020603050405020304" pitchFamily="18" charset="0"/>
                <a:cs typeface="Times New Roman" panose="02020603050405020304" pitchFamily="18" charset="0"/>
              </a:rPr>
              <a:t>përdorur</a:t>
            </a:r>
            <a:r>
              <a:rPr lang="en-US" sz="3200" u="sng" dirty="0">
                <a:latin typeface="Times New Roman" panose="02020603050405020304" pitchFamily="18" charset="0"/>
                <a:cs typeface="Times New Roman" panose="02020603050405020304" pitchFamily="18" charset="0"/>
              </a:rPr>
              <a:t> </a:t>
            </a:r>
            <a:r>
              <a:rPr lang="en-US" sz="3200" u="sng" dirty="0" err="1">
                <a:latin typeface="Times New Roman" panose="02020603050405020304" pitchFamily="18" charset="0"/>
                <a:cs typeface="Times New Roman" panose="02020603050405020304" pitchFamily="18" charset="0"/>
              </a:rPr>
              <a:t>termin</a:t>
            </a:r>
            <a:r>
              <a:rPr lang="en-US" sz="3200" u="sng" dirty="0">
                <a:latin typeface="Times New Roman" panose="02020603050405020304" pitchFamily="18" charset="0"/>
                <a:cs typeface="Times New Roman" panose="02020603050405020304" pitchFamily="18" charset="0"/>
              </a:rPr>
              <a:t> "DOP" </a:t>
            </a:r>
            <a:r>
              <a:rPr lang="en-US" sz="3200" u="sng" dirty="0" err="1">
                <a:latin typeface="Times New Roman" panose="02020603050405020304" pitchFamily="18" charset="0"/>
                <a:cs typeface="Times New Roman" panose="02020603050405020304" pitchFamily="18" charset="0"/>
              </a:rPr>
              <a:t>për</a:t>
            </a:r>
            <a:r>
              <a:rPr lang="en-US" sz="3200" u="sng" dirty="0">
                <a:latin typeface="Times New Roman" panose="02020603050405020304" pitchFamily="18" charset="0"/>
                <a:cs typeface="Times New Roman" panose="02020603050405020304" pitchFamily="18" charset="0"/>
              </a:rPr>
              <a:t> </a:t>
            </a:r>
            <a:r>
              <a:rPr lang="en-US" sz="3200" u="sng" dirty="0" err="1">
                <a:latin typeface="Times New Roman" panose="02020603050405020304" pitchFamily="18" charset="0"/>
                <a:cs typeface="Times New Roman" panose="02020603050405020304" pitchFamily="18" charset="0"/>
              </a:rPr>
              <a:t>të</a:t>
            </a:r>
            <a:r>
              <a:rPr lang="en-US" sz="3200" u="sng" dirty="0">
                <a:latin typeface="Times New Roman" panose="02020603050405020304" pitchFamily="18" charset="0"/>
                <a:cs typeface="Times New Roman" panose="02020603050405020304" pitchFamily="18" charset="0"/>
              </a:rPr>
              <a:t> </a:t>
            </a:r>
            <a:r>
              <a:rPr lang="en-US" sz="3200" u="sng" dirty="0" err="1">
                <a:latin typeface="Times New Roman" panose="02020603050405020304" pitchFamily="18" charset="0"/>
                <a:cs typeface="Times New Roman" panose="02020603050405020304" pitchFamily="18" charset="0"/>
              </a:rPr>
              <a:t>përshkruar</a:t>
            </a:r>
            <a:r>
              <a:rPr lang="en-US" sz="3200" u="sng" dirty="0">
                <a:latin typeface="Times New Roman" panose="02020603050405020304" pitchFamily="18" charset="0"/>
                <a:cs typeface="Times New Roman" panose="02020603050405020304" pitchFamily="18" charset="0"/>
              </a:rPr>
              <a:t> </a:t>
            </a:r>
            <a:r>
              <a:rPr lang="en-US" sz="3200" u="sng" dirty="0" err="1">
                <a:latin typeface="Times New Roman" panose="02020603050405020304" pitchFamily="18" charset="0"/>
                <a:cs typeface="Times New Roman" panose="02020603050405020304" pitchFamily="18" charset="0"/>
              </a:rPr>
              <a:t>ndonjë</a:t>
            </a:r>
            <a:r>
              <a:rPr lang="en-US" sz="3200" u="sng" dirty="0">
                <a:latin typeface="Times New Roman" panose="02020603050405020304" pitchFamily="18" charset="0"/>
                <a:cs typeface="Times New Roman" panose="02020603050405020304" pitchFamily="18" charset="0"/>
              </a:rPr>
              <a:t> </a:t>
            </a:r>
            <a:r>
              <a:rPr lang="en-US" sz="3200" u="sng" dirty="0" err="1">
                <a:latin typeface="Times New Roman" panose="02020603050405020304" pitchFamily="18" charset="0"/>
                <a:cs typeface="Times New Roman" panose="02020603050405020304" pitchFamily="18" charset="0"/>
              </a:rPr>
              <a:t>pije</a:t>
            </a:r>
            <a:r>
              <a:rPr lang="en-US" sz="3200" u="sng" dirty="0">
                <a:latin typeface="Times New Roman" panose="02020603050405020304" pitchFamily="18" charset="0"/>
                <a:cs typeface="Times New Roman" panose="02020603050405020304" pitchFamily="18" charset="0"/>
              </a:rPr>
              <a:t> </a:t>
            </a:r>
            <a:r>
              <a:rPr lang="en-US" sz="3200" u="sng" dirty="0" err="1">
                <a:latin typeface="Times New Roman" panose="02020603050405020304" pitchFamily="18" charset="0"/>
                <a:cs typeface="Times New Roman" panose="02020603050405020304" pitchFamily="18" charset="0"/>
              </a:rPr>
              <a:t>stimuluese</a:t>
            </a:r>
            <a:r>
              <a:rPr lang="en-US" sz="3200" u="sng" dirty="0">
                <a:latin typeface="Times New Roman" panose="02020603050405020304" pitchFamily="18" charset="0"/>
                <a:cs typeface="Times New Roman" panose="02020603050405020304" pitchFamily="18" charset="0"/>
              </a:rPr>
              <a:t> </a:t>
            </a:r>
            <a:r>
              <a:rPr lang="en-US" sz="3200" u="sng" dirty="0" err="1">
                <a:latin typeface="Times New Roman" panose="02020603050405020304" pitchFamily="18" charset="0"/>
                <a:cs typeface="Times New Roman" panose="02020603050405020304" pitchFamily="18" charset="0"/>
              </a:rPr>
              <a:t>dhe</a:t>
            </a:r>
            <a:r>
              <a:rPr lang="en-US" sz="3200" u="sng" dirty="0">
                <a:latin typeface="Times New Roman" panose="02020603050405020304" pitchFamily="18" charset="0"/>
                <a:cs typeface="Times New Roman" panose="02020603050405020304" pitchFamily="18" charset="0"/>
              </a:rPr>
              <a:t> </a:t>
            </a:r>
            <a:r>
              <a:rPr lang="en-US" sz="3200" u="sng" dirty="0" err="1">
                <a:latin typeface="Times New Roman" panose="02020603050405020304" pitchFamily="18" charset="0"/>
                <a:cs typeface="Times New Roman" panose="02020603050405020304" pitchFamily="18" charset="0"/>
              </a:rPr>
              <a:t>nga</a:t>
            </a:r>
            <a:r>
              <a:rPr lang="en-US" sz="3200" u="sng" dirty="0">
                <a:latin typeface="Times New Roman" panose="02020603050405020304" pitchFamily="18" charset="0"/>
                <a:cs typeface="Times New Roman" panose="02020603050405020304" pitchFamily="18" charset="0"/>
              </a:rPr>
              <a:t> </a:t>
            </a:r>
            <a:r>
              <a:rPr lang="en-US" sz="3200" u="sng" dirty="0" err="1">
                <a:latin typeface="Times New Roman" panose="02020603050405020304" pitchFamily="18" charset="0"/>
                <a:cs typeface="Times New Roman" panose="02020603050405020304" pitchFamily="18" charset="0"/>
              </a:rPr>
              <a:t>kjo</a:t>
            </a:r>
            <a:r>
              <a:rPr lang="en-US" sz="3200" u="sng" dirty="0">
                <a:latin typeface="Times New Roman" panose="02020603050405020304" pitchFamily="18" charset="0"/>
                <a:cs typeface="Times New Roman" panose="02020603050405020304" pitchFamily="18" charset="0"/>
              </a:rPr>
              <a:t> </a:t>
            </a:r>
            <a:r>
              <a:rPr lang="en-US" sz="3200" u="sng" dirty="0" err="1">
                <a:latin typeface="Times New Roman" panose="02020603050405020304" pitchFamily="18" charset="0"/>
                <a:cs typeface="Times New Roman" panose="02020603050405020304" pitchFamily="18" charset="0"/>
              </a:rPr>
              <a:t>fjala</a:t>
            </a:r>
            <a:r>
              <a:rPr lang="en-US" sz="3200" u="sng" dirty="0">
                <a:latin typeface="Times New Roman" panose="02020603050405020304" pitchFamily="18" charset="0"/>
                <a:cs typeface="Times New Roman" panose="02020603050405020304" pitchFamily="18" charset="0"/>
              </a:rPr>
              <a:t> u </a:t>
            </a:r>
            <a:r>
              <a:rPr lang="en-US" sz="3200" u="sng" dirty="0" err="1">
                <a:latin typeface="Times New Roman" panose="02020603050405020304" pitchFamily="18" charset="0"/>
                <a:cs typeface="Times New Roman" panose="02020603050405020304" pitchFamily="18" charset="0"/>
              </a:rPr>
              <a:t>përhap</a:t>
            </a:r>
            <a:r>
              <a:rPr lang="en-US" sz="3200" u="sng" dirty="0">
                <a:latin typeface="Times New Roman" panose="02020603050405020304" pitchFamily="18" charset="0"/>
                <a:cs typeface="Times New Roman" panose="02020603050405020304" pitchFamily="18" charset="0"/>
              </a:rPr>
              <a:t> </a:t>
            </a:r>
            <a:r>
              <a:rPr lang="en-US" sz="3200" u="sng" dirty="0" err="1">
                <a:latin typeface="Times New Roman" panose="02020603050405020304" pitchFamily="18" charset="0"/>
                <a:cs typeface="Times New Roman" panose="02020603050405020304" pitchFamily="18" charset="0"/>
              </a:rPr>
              <a:t>në</a:t>
            </a:r>
            <a:r>
              <a:rPr lang="en-US" sz="3200" u="sng" dirty="0">
                <a:latin typeface="Times New Roman" panose="02020603050405020304" pitchFamily="18" charset="0"/>
                <a:cs typeface="Times New Roman" panose="02020603050405020304" pitchFamily="18" charset="0"/>
              </a:rPr>
              <a:t> </a:t>
            </a:r>
            <a:r>
              <a:rPr lang="en-US" sz="3200" u="sng" dirty="0" err="1">
                <a:latin typeface="Times New Roman" panose="02020603050405020304" pitchFamily="18" charset="0"/>
                <a:cs typeface="Times New Roman" panose="02020603050405020304" pitchFamily="18" charset="0"/>
              </a:rPr>
              <a:t>mbarë</a:t>
            </a:r>
            <a:r>
              <a:rPr lang="en-US" sz="3200" u="sng" dirty="0">
                <a:latin typeface="Times New Roman" panose="02020603050405020304" pitchFamily="18" charset="0"/>
                <a:cs typeface="Times New Roman" panose="02020603050405020304" pitchFamily="18" charset="0"/>
              </a:rPr>
              <a:t> </a:t>
            </a:r>
            <a:r>
              <a:rPr lang="en-US" sz="3200" u="sng" dirty="0" err="1">
                <a:latin typeface="Times New Roman" panose="02020603050405020304" pitchFamily="18" charset="0"/>
                <a:cs typeface="Times New Roman" panose="02020603050405020304" pitchFamily="18" charset="0"/>
              </a:rPr>
              <a:t>botën</a:t>
            </a:r>
            <a:r>
              <a:rPr lang="en-US" sz="3200" u="sng" dirty="0">
                <a:latin typeface="Times New Roman" panose="02020603050405020304" pitchFamily="18" charset="0"/>
                <a:cs typeface="Times New Roman" panose="02020603050405020304" pitchFamily="18" charset="0"/>
              </a:rPr>
              <a:t>. </a:t>
            </a:r>
          </a:p>
          <a:p>
            <a:pPr lvl="1" algn="just"/>
            <a:r>
              <a:rPr lang="en-US" sz="3200" dirty="0" err="1">
                <a:latin typeface="Times New Roman" panose="02020603050405020304" pitchFamily="18" charset="0"/>
                <a:cs typeface="Times New Roman" panose="02020603050405020304" pitchFamily="18" charset="0"/>
              </a:rPr>
              <a:t>Përfundimisht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termi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është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miratuar</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për</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një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gamë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gjerë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substancave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në</a:t>
            </a:r>
            <a:r>
              <a:rPr lang="en-US" sz="3200" dirty="0">
                <a:latin typeface="Times New Roman" panose="02020603050405020304" pitchFamily="18" charset="0"/>
                <a:cs typeface="Times New Roman" panose="02020603050405020304" pitchFamily="18" charset="0"/>
              </a:rPr>
              <a:t> sport, duke u </a:t>
            </a:r>
            <a:r>
              <a:rPr lang="en-US" sz="3200" dirty="0" err="1">
                <a:latin typeface="Times New Roman" panose="02020603050405020304" pitchFamily="18" charset="0"/>
                <a:cs typeface="Times New Roman" panose="02020603050405020304" pitchFamily="18" charset="0"/>
              </a:rPr>
              <a:t>paraqitur</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për</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herë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parë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një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fjalor</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anglisht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në</a:t>
            </a:r>
            <a:r>
              <a:rPr lang="en-US" sz="3200" dirty="0">
                <a:latin typeface="Times New Roman" panose="02020603050405020304" pitchFamily="18" charset="0"/>
                <a:cs typeface="Times New Roman" panose="02020603050405020304" pitchFamily="18" charset="0"/>
              </a:rPr>
              <a:t> 1889</a:t>
            </a:r>
            <a:r>
              <a:rPr lang="en-US" sz="3200" dirty="0"/>
              <a:t>.</a:t>
            </a:r>
          </a:p>
        </p:txBody>
      </p:sp>
    </p:spTree>
    <p:extLst>
      <p:ext uri="{BB962C8B-B14F-4D97-AF65-F5344CB8AC3E}">
        <p14:creationId xmlns:p14="http://schemas.microsoft.com/office/powerpoint/2010/main" val="36525606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1069"/>
            <a:ext cx="10515600" cy="614149"/>
          </a:xfrm>
        </p:spPr>
        <p:txBody>
          <a:bodyPr>
            <a:normAutofit fontScale="90000"/>
          </a:bodyPr>
          <a:lstStyle/>
          <a:p>
            <a:pPr algn="ctr"/>
            <a:r>
              <a:rPr lang="en-US" b="1" dirty="0"/>
              <a:t>WORLD Anti-doping Code</a:t>
            </a:r>
          </a:p>
        </p:txBody>
      </p:sp>
      <p:pic>
        <p:nvPicPr>
          <p:cNvPr id="6" name="Picture 5"/>
          <p:cNvPicPr>
            <a:picLocks noChangeAspect="1"/>
          </p:cNvPicPr>
          <p:nvPr/>
        </p:nvPicPr>
        <p:blipFill>
          <a:blip r:embed="rId2" cstate="print"/>
          <a:stretch>
            <a:fillRect/>
          </a:stretch>
        </p:blipFill>
        <p:spPr>
          <a:xfrm>
            <a:off x="8597779" y="2586446"/>
            <a:ext cx="3254529" cy="3801291"/>
          </a:xfrm>
          <a:prstGeom prst="rect">
            <a:avLst/>
          </a:prstGeom>
        </p:spPr>
      </p:pic>
      <p:pic>
        <p:nvPicPr>
          <p:cNvPr id="9" name="Picture 4"/>
          <p:cNvPicPr>
            <a:picLocks noChangeAspect="1" noChangeArrowheads="1"/>
          </p:cNvPicPr>
          <p:nvPr/>
        </p:nvPicPr>
        <p:blipFill>
          <a:blip r:embed="rId3"/>
          <a:srcRect/>
          <a:stretch>
            <a:fillRect/>
          </a:stretch>
        </p:blipFill>
        <p:spPr bwMode="auto">
          <a:xfrm>
            <a:off x="717623" y="2209942"/>
            <a:ext cx="7310979" cy="2085466"/>
          </a:xfrm>
          <a:prstGeom prst="rect">
            <a:avLst/>
          </a:prstGeom>
          <a:noFill/>
          <a:ln w="9525">
            <a:noFill/>
            <a:miter lim="800000"/>
            <a:headEnd/>
            <a:tailEnd/>
          </a:ln>
          <a:effectLst/>
        </p:spPr>
      </p:pic>
    </p:spTree>
    <p:extLst>
      <p:ext uri="{BB962C8B-B14F-4D97-AF65-F5344CB8AC3E}">
        <p14:creationId xmlns:p14="http://schemas.microsoft.com/office/powerpoint/2010/main" val="29608435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730" y="218941"/>
            <a:ext cx="11539469" cy="850005"/>
          </a:xfrm>
        </p:spPr>
        <p:txBody>
          <a:bodyPr>
            <a:normAutofit fontScale="90000"/>
          </a:bodyPr>
          <a:lstStyle/>
          <a:p>
            <a:pPr algn="ctr"/>
            <a:br>
              <a:rPr lang="en-US" sz="2800" dirty="0"/>
            </a:br>
            <a:br>
              <a:rPr lang="en-US" sz="2800" dirty="0"/>
            </a:br>
            <a:br>
              <a:rPr lang="en-US" sz="2800" dirty="0"/>
            </a:br>
            <a:r>
              <a:rPr lang="en-US" sz="3600" b="1" dirty="0" err="1"/>
              <a:t>Grupet</a:t>
            </a:r>
            <a:r>
              <a:rPr lang="en-US" sz="3600" b="1" dirty="0"/>
              <a:t> e </a:t>
            </a:r>
            <a:r>
              <a:rPr lang="en-US" sz="3600" b="1" dirty="0" err="1"/>
              <a:t>substancave</a:t>
            </a:r>
            <a:r>
              <a:rPr lang="en-US" sz="3600" b="1" dirty="0"/>
              <a:t> </a:t>
            </a:r>
            <a:r>
              <a:rPr lang="en-US" sz="3600" b="1" dirty="0" err="1"/>
              <a:t>të</a:t>
            </a:r>
            <a:r>
              <a:rPr lang="en-US" sz="3600" b="1" dirty="0"/>
              <a:t> </a:t>
            </a:r>
            <a:r>
              <a:rPr lang="en-US" sz="3600" b="1" dirty="0" err="1"/>
              <a:t>ndaluara</a:t>
            </a:r>
            <a:r>
              <a:rPr lang="en-US" sz="3600" b="1" dirty="0"/>
              <a:t> </a:t>
            </a:r>
            <a:r>
              <a:rPr lang="en-US" sz="3600" b="1" dirty="0" err="1"/>
              <a:t>sipas</a:t>
            </a:r>
            <a:r>
              <a:rPr lang="en-US" sz="3600" b="1" dirty="0"/>
              <a:t> WADA</a:t>
            </a:r>
            <a:br>
              <a:rPr lang="en-US" sz="2800" dirty="0"/>
            </a:br>
            <a:br>
              <a:rPr lang="en-US" sz="2400" dirty="0"/>
            </a:br>
            <a:br>
              <a:rPr lang="en-US" sz="2800" dirty="0"/>
            </a:br>
            <a:endParaRPr lang="en-US" sz="2800" dirty="0"/>
          </a:p>
        </p:txBody>
      </p:sp>
      <p:sp>
        <p:nvSpPr>
          <p:cNvPr id="3" name="Content Placeholder 2"/>
          <p:cNvSpPr>
            <a:spLocks noGrp="1"/>
          </p:cNvSpPr>
          <p:nvPr>
            <p:ph idx="1"/>
          </p:nvPr>
        </p:nvSpPr>
        <p:spPr>
          <a:xfrm>
            <a:off x="347730" y="1275008"/>
            <a:ext cx="11539469" cy="5357611"/>
          </a:xfrm>
        </p:spPr>
        <p:txBody>
          <a:bodyPr>
            <a:normAutofit/>
          </a:bodyPr>
          <a:lstStyle/>
          <a:p>
            <a:pPr marL="914400" lvl="1" indent="-457200">
              <a:buAutoNum type="arabicPeriod"/>
            </a:pPr>
            <a:r>
              <a:rPr lang="en-US" dirty="0"/>
              <a:t>ANABOLIC ANDROGENIC STEROIDS (AAS)</a:t>
            </a:r>
          </a:p>
          <a:p>
            <a:pPr marL="914400" lvl="1" indent="-457200">
              <a:buAutoNum type="arabicPeriod"/>
            </a:pPr>
            <a:r>
              <a:rPr lang="en-US" dirty="0"/>
              <a:t>PEPTIDE HORMONES, GROWTH FACTORS, RELATED SUBSTANCES AND MIMETICS</a:t>
            </a:r>
          </a:p>
          <a:p>
            <a:pPr marL="914400" lvl="1" indent="-457200">
              <a:buAutoNum type="arabicPeriod"/>
            </a:pPr>
            <a:r>
              <a:rPr lang="en-US" dirty="0"/>
              <a:t>BETA-2 AGONISTS</a:t>
            </a:r>
          </a:p>
          <a:p>
            <a:pPr marL="914400" lvl="1" indent="-457200">
              <a:buAutoNum type="arabicPeriod"/>
            </a:pPr>
            <a:r>
              <a:rPr lang="en-US" dirty="0"/>
              <a:t>HORMONE AND METABOLIC MODULATORS</a:t>
            </a:r>
          </a:p>
          <a:p>
            <a:pPr marL="914400" lvl="1" indent="-457200">
              <a:buAutoNum type="arabicPeriod"/>
            </a:pPr>
            <a:r>
              <a:rPr lang="en-US" dirty="0"/>
              <a:t>DIURETICS AND MASKING AGENTS</a:t>
            </a:r>
          </a:p>
          <a:p>
            <a:pPr marL="914400" lvl="1" indent="-457200">
              <a:buAutoNum type="arabicPeriod"/>
            </a:pPr>
            <a:r>
              <a:rPr lang="en-US" dirty="0"/>
              <a:t>MANIPULATION OF BLOOD AND BLOOD COMPONENTS</a:t>
            </a:r>
          </a:p>
          <a:p>
            <a:pPr marL="914400" lvl="1" indent="-457200">
              <a:buAutoNum type="arabicPeriod"/>
            </a:pPr>
            <a:r>
              <a:rPr lang="en-US" dirty="0"/>
              <a:t>CHEMICAL AND PHYSICAL MANIPULATION</a:t>
            </a:r>
          </a:p>
          <a:p>
            <a:pPr marL="914400" lvl="1" indent="-457200">
              <a:buAutoNum type="arabicPeriod"/>
            </a:pPr>
            <a:r>
              <a:rPr lang="en-US" dirty="0"/>
              <a:t>GENE DOPING</a:t>
            </a:r>
          </a:p>
          <a:p>
            <a:pPr marL="914400" lvl="1" indent="-457200">
              <a:buAutoNum type="arabicPeriod"/>
            </a:pPr>
            <a:r>
              <a:rPr lang="en-US" dirty="0"/>
              <a:t>STIMULANTS</a:t>
            </a:r>
          </a:p>
          <a:p>
            <a:pPr marL="914400" lvl="1" indent="-457200">
              <a:buAutoNum type="arabicPeriod"/>
            </a:pPr>
            <a:r>
              <a:rPr lang="en-US" dirty="0"/>
              <a:t>NARCOTICS</a:t>
            </a:r>
          </a:p>
          <a:p>
            <a:pPr marL="914400" lvl="1" indent="-457200">
              <a:buAutoNum type="arabicPeriod"/>
            </a:pPr>
            <a:r>
              <a:rPr lang="en-US" dirty="0"/>
              <a:t>CANNABINOIDS</a:t>
            </a:r>
          </a:p>
          <a:p>
            <a:pPr marL="914400" lvl="1" indent="-457200">
              <a:buAutoNum type="arabicPeriod"/>
            </a:pPr>
            <a:r>
              <a:rPr lang="en-US" dirty="0"/>
              <a:t>GLUCOCORTICOIDS</a:t>
            </a:r>
          </a:p>
          <a:p>
            <a:pPr marL="914400" lvl="1" indent="-457200">
              <a:buAutoNum type="arabicPeriod"/>
            </a:pPr>
            <a:endParaRPr lang="en-US" dirty="0"/>
          </a:p>
        </p:txBody>
      </p:sp>
    </p:spTree>
    <p:extLst>
      <p:ext uri="{BB962C8B-B14F-4D97-AF65-F5344CB8AC3E}">
        <p14:creationId xmlns:p14="http://schemas.microsoft.com/office/powerpoint/2010/main" val="39565247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730" y="122831"/>
            <a:ext cx="11539469" cy="573206"/>
          </a:xfrm>
        </p:spPr>
        <p:txBody>
          <a:bodyPr>
            <a:normAutofit fontScale="90000"/>
          </a:bodyPr>
          <a:lstStyle/>
          <a:p>
            <a:pPr algn="ctr"/>
            <a:br>
              <a:rPr lang="en-US" sz="2800" dirty="0"/>
            </a:br>
            <a:br>
              <a:rPr lang="en-US" sz="2800" dirty="0"/>
            </a:br>
            <a:r>
              <a:rPr lang="en-US" sz="2800" b="1" dirty="0">
                <a:latin typeface="DIN-Bold"/>
              </a:rPr>
              <a:t>AGJENTET ANABOLIK</a:t>
            </a:r>
            <a:br>
              <a:rPr lang="en-US" sz="2800" b="1" dirty="0">
                <a:solidFill>
                  <a:srgbClr val="378C36"/>
                </a:solidFill>
                <a:latin typeface="DIN-Bold"/>
              </a:rPr>
            </a:br>
            <a:br>
              <a:rPr lang="en-US" sz="2800" dirty="0"/>
            </a:br>
            <a:endParaRPr lang="en-US" sz="2800" dirty="0"/>
          </a:p>
        </p:txBody>
      </p:sp>
      <p:sp>
        <p:nvSpPr>
          <p:cNvPr id="3" name="Content Placeholder 2"/>
          <p:cNvSpPr>
            <a:spLocks noGrp="1"/>
          </p:cNvSpPr>
          <p:nvPr>
            <p:ph idx="1"/>
          </p:nvPr>
        </p:nvSpPr>
        <p:spPr>
          <a:xfrm>
            <a:off x="218364" y="122832"/>
            <a:ext cx="4408227" cy="6509788"/>
          </a:xfrm>
        </p:spPr>
        <p:txBody>
          <a:bodyPr>
            <a:noAutofit/>
          </a:bodyPr>
          <a:lstStyle/>
          <a:p>
            <a:pPr marL="0" indent="0">
              <a:buNone/>
            </a:pPr>
            <a:r>
              <a:rPr lang="en-US" sz="1400" b="1" dirty="0">
                <a:solidFill>
                  <a:srgbClr val="0072BC"/>
                </a:solidFill>
                <a:latin typeface="DIN-Bold"/>
              </a:rPr>
              <a:t>1. ANABOLIC ANDROGENIC STEROIDS</a:t>
            </a:r>
          </a:p>
          <a:p>
            <a:pPr marL="0" indent="0">
              <a:buNone/>
            </a:pPr>
            <a:r>
              <a:rPr lang="en-US" sz="1400" b="1" dirty="0">
                <a:solidFill>
                  <a:srgbClr val="0072BC"/>
                </a:solidFill>
                <a:latin typeface="DIN-Bold"/>
              </a:rPr>
              <a:t>a. Exogenous* AAS, including:</a:t>
            </a:r>
          </a:p>
          <a:p>
            <a:pPr marL="0" indent="0">
              <a:buNone/>
            </a:pPr>
            <a:r>
              <a:rPr lang="en-US" sz="1400" b="1" dirty="0">
                <a:solidFill>
                  <a:srgbClr val="0072BC"/>
                </a:solidFill>
                <a:latin typeface="DIN-Bold"/>
              </a:rPr>
              <a:t>1-A</a:t>
            </a:r>
            <a:r>
              <a:rPr lang="en-US" sz="1400" dirty="0">
                <a:solidFill>
                  <a:srgbClr val="000000"/>
                </a:solidFill>
                <a:latin typeface="DIN-Light"/>
              </a:rPr>
              <a:t>ndrostenediol (5</a:t>
            </a:r>
            <a:r>
              <a:rPr lang="el-GR" sz="1400" dirty="0">
                <a:solidFill>
                  <a:srgbClr val="000000"/>
                </a:solidFill>
                <a:latin typeface="HelveticaNeue-Light"/>
              </a:rPr>
              <a:t>α</a:t>
            </a:r>
            <a:r>
              <a:rPr lang="el-GR" sz="1400" dirty="0">
                <a:solidFill>
                  <a:srgbClr val="000000"/>
                </a:solidFill>
                <a:latin typeface="DIN-Light"/>
              </a:rPr>
              <a:t>-</a:t>
            </a:r>
            <a:r>
              <a:rPr lang="en-US" sz="1400" dirty="0">
                <a:solidFill>
                  <a:srgbClr val="000000"/>
                </a:solidFill>
                <a:latin typeface="DIN-Light"/>
              </a:rPr>
              <a:t>androst-1-ene-</a:t>
            </a:r>
            <a:r>
              <a:rPr lang="el-GR" sz="1400" dirty="0">
                <a:solidFill>
                  <a:srgbClr val="000000"/>
                </a:solidFill>
                <a:latin typeface="HelveticaNeue-Light"/>
              </a:rPr>
              <a:t>β</a:t>
            </a:r>
            <a:r>
              <a:rPr lang="el-GR" sz="1400" dirty="0">
                <a:solidFill>
                  <a:srgbClr val="000000"/>
                </a:solidFill>
                <a:latin typeface="DIN-Light"/>
              </a:rPr>
              <a:t>,17</a:t>
            </a:r>
            <a:r>
              <a:rPr lang="el-GR" sz="1400" dirty="0">
                <a:solidFill>
                  <a:srgbClr val="000000"/>
                </a:solidFill>
                <a:latin typeface="HelveticaNeue-Light"/>
              </a:rPr>
              <a:t>β</a:t>
            </a:r>
            <a:r>
              <a:rPr lang="el-GR" sz="1400" dirty="0">
                <a:solidFill>
                  <a:srgbClr val="000000"/>
                </a:solidFill>
                <a:latin typeface="DIN-Light"/>
              </a:rPr>
              <a:t>-</a:t>
            </a:r>
            <a:r>
              <a:rPr lang="en-US" sz="1400" dirty="0">
                <a:solidFill>
                  <a:srgbClr val="000000"/>
                </a:solidFill>
                <a:latin typeface="DIN-Light"/>
              </a:rPr>
              <a:t>diol);</a:t>
            </a:r>
          </a:p>
          <a:p>
            <a:pPr marL="0" indent="0">
              <a:buNone/>
            </a:pPr>
            <a:r>
              <a:rPr lang="en-US" sz="1400" dirty="0">
                <a:solidFill>
                  <a:srgbClr val="000000"/>
                </a:solidFill>
                <a:latin typeface="DIN-Light"/>
              </a:rPr>
              <a:t>1-Androstenedione (5</a:t>
            </a:r>
            <a:r>
              <a:rPr lang="el-GR" sz="1400" dirty="0">
                <a:solidFill>
                  <a:srgbClr val="000000"/>
                </a:solidFill>
                <a:latin typeface="HelveticaNeue-Light"/>
              </a:rPr>
              <a:t>α</a:t>
            </a:r>
            <a:r>
              <a:rPr lang="el-GR" sz="1400" dirty="0">
                <a:solidFill>
                  <a:srgbClr val="000000"/>
                </a:solidFill>
                <a:latin typeface="DIN-Light"/>
              </a:rPr>
              <a:t>-</a:t>
            </a:r>
            <a:r>
              <a:rPr lang="en-US" sz="1400" dirty="0">
                <a:solidFill>
                  <a:srgbClr val="000000"/>
                </a:solidFill>
                <a:latin typeface="DIN-Light"/>
              </a:rPr>
              <a:t>androst-1-ene-3,17-dione);</a:t>
            </a:r>
          </a:p>
          <a:p>
            <a:pPr marL="0" indent="0">
              <a:buNone/>
            </a:pPr>
            <a:r>
              <a:rPr lang="en-US" sz="1400" b="1" dirty="0">
                <a:solidFill>
                  <a:srgbClr val="0072BC"/>
                </a:solidFill>
                <a:latin typeface="DIN-Bold"/>
              </a:rPr>
              <a:t>1</a:t>
            </a:r>
            <a:r>
              <a:rPr lang="en-US" sz="1400" b="1" dirty="0">
                <a:latin typeface="DIN-Bold"/>
              </a:rPr>
              <a:t>-T</a:t>
            </a:r>
            <a:r>
              <a:rPr lang="en-US" sz="1400" b="1" dirty="0">
                <a:latin typeface="DIN-Light"/>
              </a:rPr>
              <a:t>estosterone </a:t>
            </a:r>
            <a:r>
              <a:rPr lang="en-US" sz="1400" dirty="0">
                <a:solidFill>
                  <a:srgbClr val="000000"/>
                </a:solidFill>
                <a:latin typeface="DIN-Light"/>
              </a:rPr>
              <a:t>(17</a:t>
            </a:r>
            <a:r>
              <a:rPr lang="el-GR" sz="1400" dirty="0">
                <a:solidFill>
                  <a:srgbClr val="000000"/>
                </a:solidFill>
                <a:latin typeface="HelveticaNeue-Light"/>
              </a:rPr>
              <a:t>β</a:t>
            </a:r>
            <a:r>
              <a:rPr lang="el-GR" sz="1400" dirty="0">
                <a:solidFill>
                  <a:srgbClr val="000000"/>
                </a:solidFill>
                <a:latin typeface="DIN-Light"/>
              </a:rPr>
              <a:t>-</a:t>
            </a:r>
            <a:r>
              <a:rPr lang="en-US" sz="1400" dirty="0">
                <a:solidFill>
                  <a:srgbClr val="000000"/>
                </a:solidFill>
                <a:latin typeface="DIN-Light"/>
              </a:rPr>
              <a:t>hydroxy-5</a:t>
            </a:r>
            <a:r>
              <a:rPr lang="el-GR" sz="1400" dirty="0">
                <a:solidFill>
                  <a:srgbClr val="000000"/>
                </a:solidFill>
                <a:latin typeface="HelveticaNeue-Light"/>
              </a:rPr>
              <a:t>α</a:t>
            </a:r>
            <a:r>
              <a:rPr lang="el-GR" sz="1400" dirty="0">
                <a:solidFill>
                  <a:srgbClr val="000000"/>
                </a:solidFill>
                <a:latin typeface="DIN-Light"/>
              </a:rPr>
              <a:t>-</a:t>
            </a:r>
            <a:r>
              <a:rPr lang="en-US" sz="1400" dirty="0">
                <a:solidFill>
                  <a:srgbClr val="000000"/>
                </a:solidFill>
                <a:latin typeface="DIN-Light"/>
              </a:rPr>
              <a:t>androst-1-en-3-one);</a:t>
            </a:r>
          </a:p>
          <a:p>
            <a:pPr marL="0" indent="0">
              <a:buNone/>
            </a:pPr>
            <a:r>
              <a:rPr lang="en-US" sz="1400" b="1" dirty="0">
                <a:solidFill>
                  <a:srgbClr val="0072BC"/>
                </a:solidFill>
                <a:latin typeface="DIN-Bold"/>
              </a:rPr>
              <a:t>4-H</a:t>
            </a:r>
            <a:r>
              <a:rPr lang="en-US" sz="1400" dirty="0">
                <a:solidFill>
                  <a:srgbClr val="000000"/>
                </a:solidFill>
                <a:latin typeface="DIN-Light"/>
              </a:rPr>
              <a:t>ydroxytestosterone (4,17</a:t>
            </a:r>
            <a:r>
              <a:rPr lang="el-GR" sz="1400" dirty="0">
                <a:solidFill>
                  <a:srgbClr val="000000"/>
                </a:solidFill>
                <a:latin typeface="HelveticaNeue-Light"/>
              </a:rPr>
              <a:t>β</a:t>
            </a:r>
            <a:r>
              <a:rPr lang="el-GR" sz="1400" dirty="0">
                <a:solidFill>
                  <a:srgbClr val="000000"/>
                </a:solidFill>
                <a:latin typeface="DIN-Light"/>
              </a:rPr>
              <a:t>-</a:t>
            </a:r>
            <a:r>
              <a:rPr lang="en-US" sz="1400" dirty="0">
                <a:solidFill>
                  <a:srgbClr val="000000"/>
                </a:solidFill>
                <a:latin typeface="DIN-Light"/>
              </a:rPr>
              <a:t>dihydroxyandrost-4-en-3-one);</a:t>
            </a:r>
          </a:p>
          <a:p>
            <a:pPr marL="0" indent="0">
              <a:buNone/>
            </a:pPr>
            <a:r>
              <a:rPr lang="en-US" sz="1400" b="1" dirty="0">
                <a:solidFill>
                  <a:srgbClr val="0072BC"/>
                </a:solidFill>
                <a:latin typeface="DIN-Bold"/>
              </a:rPr>
              <a:t>19-N</a:t>
            </a:r>
            <a:r>
              <a:rPr lang="en-US" sz="1400" dirty="0">
                <a:solidFill>
                  <a:srgbClr val="000000"/>
                </a:solidFill>
                <a:latin typeface="DIN-Light"/>
              </a:rPr>
              <a:t>orandrostenedione (estr-4-ene-3,17-dione);</a:t>
            </a:r>
          </a:p>
          <a:p>
            <a:pPr marL="0" indent="0">
              <a:buNone/>
            </a:pPr>
            <a:r>
              <a:rPr lang="en-US" sz="1400" b="1" dirty="0" err="1">
                <a:solidFill>
                  <a:srgbClr val="0072BC"/>
                </a:solidFill>
                <a:latin typeface="DIN-Bold"/>
              </a:rPr>
              <a:t>B</a:t>
            </a:r>
            <a:r>
              <a:rPr lang="en-US" sz="1400" dirty="0" err="1">
                <a:solidFill>
                  <a:srgbClr val="000000"/>
                </a:solidFill>
                <a:latin typeface="DIN-Light"/>
              </a:rPr>
              <a:t>olandiol</a:t>
            </a:r>
            <a:r>
              <a:rPr lang="en-US" sz="1400" dirty="0">
                <a:solidFill>
                  <a:srgbClr val="000000"/>
                </a:solidFill>
                <a:latin typeface="DIN-Light"/>
              </a:rPr>
              <a:t> (estr-4-ene-3</a:t>
            </a:r>
            <a:r>
              <a:rPr lang="el-GR" sz="1400" dirty="0">
                <a:solidFill>
                  <a:srgbClr val="000000"/>
                </a:solidFill>
                <a:latin typeface="HelveticaNeue-Light"/>
              </a:rPr>
              <a:t>β</a:t>
            </a:r>
            <a:r>
              <a:rPr lang="el-GR" sz="1400" dirty="0">
                <a:solidFill>
                  <a:srgbClr val="000000"/>
                </a:solidFill>
                <a:latin typeface="DIN-Light"/>
              </a:rPr>
              <a:t>,17</a:t>
            </a:r>
            <a:r>
              <a:rPr lang="el-GR" sz="1400" dirty="0">
                <a:solidFill>
                  <a:srgbClr val="000000"/>
                </a:solidFill>
                <a:latin typeface="HelveticaNeue-Light"/>
              </a:rPr>
              <a:t>β</a:t>
            </a:r>
            <a:r>
              <a:rPr lang="el-GR" sz="1400" dirty="0">
                <a:solidFill>
                  <a:srgbClr val="000000"/>
                </a:solidFill>
                <a:latin typeface="DIN-Light"/>
              </a:rPr>
              <a:t>-</a:t>
            </a:r>
            <a:r>
              <a:rPr lang="en-US" sz="1400" dirty="0">
                <a:solidFill>
                  <a:srgbClr val="000000"/>
                </a:solidFill>
                <a:latin typeface="DIN-Light"/>
              </a:rPr>
              <a:t>diol );</a:t>
            </a:r>
          </a:p>
          <a:p>
            <a:pPr marL="0" indent="0">
              <a:buNone/>
            </a:pPr>
            <a:r>
              <a:rPr lang="en-US" sz="1400" dirty="0" err="1">
                <a:solidFill>
                  <a:srgbClr val="000000"/>
                </a:solidFill>
                <a:latin typeface="DIN-Light"/>
              </a:rPr>
              <a:t>Bolasterone</a:t>
            </a:r>
            <a:r>
              <a:rPr lang="en-US" sz="1400" dirty="0">
                <a:solidFill>
                  <a:srgbClr val="000000"/>
                </a:solidFill>
                <a:latin typeface="DIN-Light"/>
              </a:rPr>
              <a:t>;</a:t>
            </a:r>
          </a:p>
          <a:p>
            <a:pPr marL="0" indent="0">
              <a:buNone/>
            </a:pPr>
            <a:r>
              <a:rPr lang="en-US" sz="1400" dirty="0" err="1">
                <a:solidFill>
                  <a:srgbClr val="000000"/>
                </a:solidFill>
                <a:latin typeface="DIN-Light"/>
              </a:rPr>
              <a:t>Boldenone</a:t>
            </a:r>
            <a:r>
              <a:rPr lang="en-US" sz="1400" dirty="0">
                <a:solidFill>
                  <a:srgbClr val="000000"/>
                </a:solidFill>
                <a:latin typeface="DIN-Light"/>
              </a:rPr>
              <a:t>;</a:t>
            </a:r>
          </a:p>
          <a:p>
            <a:pPr marL="0" indent="0">
              <a:buNone/>
            </a:pPr>
            <a:r>
              <a:rPr lang="en-US" sz="1400" dirty="0" err="1">
                <a:solidFill>
                  <a:srgbClr val="000000"/>
                </a:solidFill>
                <a:latin typeface="DIN-Light"/>
              </a:rPr>
              <a:t>Boldione</a:t>
            </a:r>
            <a:r>
              <a:rPr lang="en-US" sz="1400" dirty="0">
                <a:solidFill>
                  <a:srgbClr val="000000"/>
                </a:solidFill>
                <a:latin typeface="DIN-Light"/>
              </a:rPr>
              <a:t> (androsta-1,4-diene-3,17-dione);</a:t>
            </a:r>
          </a:p>
          <a:p>
            <a:pPr marL="0" indent="0">
              <a:buNone/>
            </a:pPr>
            <a:r>
              <a:rPr lang="en-US" sz="1400" b="1" dirty="0" err="1">
                <a:solidFill>
                  <a:srgbClr val="0072BC"/>
                </a:solidFill>
                <a:latin typeface="DIN-Bold"/>
              </a:rPr>
              <a:t>C</a:t>
            </a:r>
            <a:r>
              <a:rPr lang="en-US" sz="1400" dirty="0" err="1">
                <a:solidFill>
                  <a:srgbClr val="000000"/>
                </a:solidFill>
                <a:latin typeface="DIN-Light"/>
              </a:rPr>
              <a:t>alusterone</a:t>
            </a:r>
            <a:r>
              <a:rPr lang="en-US" sz="1400" dirty="0">
                <a:solidFill>
                  <a:srgbClr val="000000"/>
                </a:solidFill>
                <a:latin typeface="DIN-Light"/>
              </a:rPr>
              <a:t>;</a:t>
            </a:r>
          </a:p>
          <a:p>
            <a:pPr marL="0" indent="0">
              <a:buNone/>
            </a:pPr>
            <a:r>
              <a:rPr lang="en-US" sz="1400" dirty="0" err="1">
                <a:solidFill>
                  <a:srgbClr val="000000"/>
                </a:solidFill>
                <a:latin typeface="DIN-Light"/>
              </a:rPr>
              <a:t>Clostebol</a:t>
            </a:r>
            <a:r>
              <a:rPr lang="en-US" sz="1400" dirty="0">
                <a:solidFill>
                  <a:srgbClr val="000000"/>
                </a:solidFill>
                <a:latin typeface="DIN-Light"/>
              </a:rPr>
              <a:t>;</a:t>
            </a:r>
          </a:p>
          <a:p>
            <a:pPr marL="0" indent="0">
              <a:buNone/>
            </a:pPr>
            <a:r>
              <a:rPr lang="en-US" sz="1400" b="1" dirty="0" err="1">
                <a:solidFill>
                  <a:srgbClr val="0072BC"/>
                </a:solidFill>
                <a:latin typeface="DIN-Bold"/>
              </a:rPr>
              <a:t>D</a:t>
            </a:r>
            <a:r>
              <a:rPr lang="en-US" sz="1400" dirty="0" err="1">
                <a:solidFill>
                  <a:srgbClr val="000000"/>
                </a:solidFill>
                <a:latin typeface="DIN-Light"/>
              </a:rPr>
              <a:t>anazol</a:t>
            </a:r>
            <a:r>
              <a:rPr lang="en-US" sz="1400" dirty="0">
                <a:solidFill>
                  <a:srgbClr val="000000"/>
                </a:solidFill>
                <a:latin typeface="DIN-Light"/>
              </a:rPr>
              <a:t> ([1,2]</a:t>
            </a:r>
            <a:r>
              <a:rPr lang="en-US" sz="1400" dirty="0" err="1">
                <a:solidFill>
                  <a:srgbClr val="000000"/>
                </a:solidFill>
                <a:latin typeface="DIN-Light"/>
              </a:rPr>
              <a:t>oxazolo</a:t>
            </a:r>
            <a:r>
              <a:rPr lang="en-US" sz="1400" dirty="0">
                <a:solidFill>
                  <a:srgbClr val="000000"/>
                </a:solidFill>
                <a:latin typeface="DIN-Light"/>
              </a:rPr>
              <a:t>[4',5':2,3]pregna-4-en-20-yn-17</a:t>
            </a:r>
            <a:r>
              <a:rPr lang="el-GR" sz="1400" dirty="0">
                <a:solidFill>
                  <a:srgbClr val="000000"/>
                </a:solidFill>
                <a:latin typeface="HelveticaNeue-Light"/>
              </a:rPr>
              <a:t>α</a:t>
            </a:r>
            <a:r>
              <a:rPr lang="el-GR" sz="1400" dirty="0">
                <a:solidFill>
                  <a:srgbClr val="000000"/>
                </a:solidFill>
                <a:latin typeface="DIN-Light"/>
              </a:rPr>
              <a:t>-</a:t>
            </a:r>
            <a:r>
              <a:rPr lang="en-US" sz="1400" dirty="0" err="1">
                <a:solidFill>
                  <a:srgbClr val="000000"/>
                </a:solidFill>
                <a:latin typeface="DIN-Light"/>
              </a:rPr>
              <a:t>ol</a:t>
            </a:r>
            <a:r>
              <a:rPr lang="en-US" sz="1400" dirty="0">
                <a:solidFill>
                  <a:srgbClr val="000000"/>
                </a:solidFill>
                <a:latin typeface="DIN-Light"/>
              </a:rPr>
              <a:t>);</a:t>
            </a:r>
          </a:p>
          <a:p>
            <a:pPr marL="0" indent="0">
              <a:buNone/>
            </a:pPr>
            <a:r>
              <a:rPr lang="en-US" sz="1400" dirty="0" err="1">
                <a:solidFill>
                  <a:srgbClr val="000000"/>
                </a:solidFill>
                <a:latin typeface="DIN-Light"/>
              </a:rPr>
              <a:t>Dehydrochlormethyltestosterone</a:t>
            </a:r>
            <a:r>
              <a:rPr lang="en-US" sz="1400" dirty="0">
                <a:solidFill>
                  <a:srgbClr val="000000"/>
                </a:solidFill>
                <a:latin typeface="DIN-Light"/>
              </a:rPr>
              <a:t> (4-chloro-17</a:t>
            </a:r>
            <a:r>
              <a:rPr lang="el-GR" sz="1400" dirty="0">
                <a:solidFill>
                  <a:srgbClr val="000000"/>
                </a:solidFill>
                <a:latin typeface="HelveticaNeue-Light"/>
              </a:rPr>
              <a:t>β</a:t>
            </a:r>
            <a:r>
              <a:rPr lang="el-GR" sz="1400" dirty="0">
                <a:solidFill>
                  <a:srgbClr val="000000"/>
                </a:solidFill>
                <a:latin typeface="DIN-Light"/>
              </a:rPr>
              <a:t>-</a:t>
            </a:r>
            <a:r>
              <a:rPr lang="en-US" sz="1400" dirty="0" err="1">
                <a:solidFill>
                  <a:srgbClr val="000000"/>
                </a:solidFill>
                <a:latin typeface="DIN-Light"/>
              </a:rPr>
              <a:t>hydroxy</a:t>
            </a:r>
            <a:r>
              <a:rPr lang="en-US" sz="1400" dirty="0">
                <a:solidFill>
                  <a:srgbClr val="000000"/>
                </a:solidFill>
                <a:latin typeface="DIN-Light"/>
              </a:rPr>
              <a:t>-</a:t>
            </a:r>
            <a:r>
              <a:rPr lang="el-GR" sz="1400" dirty="0">
                <a:solidFill>
                  <a:srgbClr val="000000"/>
                </a:solidFill>
                <a:latin typeface="DIN-Light"/>
              </a:rPr>
              <a:t>17</a:t>
            </a:r>
            <a:r>
              <a:rPr lang="el-GR" sz="1400" dirty="0">
                <a:solidFill>
                  <a:srgbClr val="000000"/>
                </a:solidFill>
                <a:latin typeface="HelveticaNeue-Light"/>
              </a:rPr>
              <a:t>α</a:t>
            </a:r>
            <a:r>
              <a:rPr lang="el-GR" sz="1400" dirty="0">
                <a:solidFill>
                  <a:srgbClr val="000000"/>
                </a:solidFill>
                <a:latin typeface="DIN-Light"/>
              </a:rPr>
              <a:t>-</a:t>
            </a:r>
            <a:r>
              <a:rPr lang="en-US" sz="1400" dirty="0">
                <a:solidFill>
                  <a:srgbClr val="000000"/>
                </a:solidFill>
                <a:latin typeface="DIN-Light"/>
              </a:rPr>
              <a:t>methylandrosta-1,4-dien-3-one);</a:t>
            </a:r>
          </a:p>
          <a:p>
            <a:pPr marL="0" indent="0">
              <a:buNone/>
            </a:pPr>
            <a:r>
              <a:rPr lang="en-US" sz="1400" dirty="0" err="1">
                <a:solidFill>
                  <a:srgbClr val="000000"/>
                </a:solidFill>
                <a:latin typeface="DIN-Light"/>
              </a:rPr>
              <a:t>Desoxymethyltestosterone</a:t>
            </a:r>
            <a:r>
              <a:rPr lang="en-US" sz="1400" dirty="0">
                <a:solidFill>
                  <a:srgbClr val="000000"/>
                </a:solidFill>
                <a:latin typeface="DIN-Light"/>
              </a:rPr>
              <a:t> (17</a:t>
            </a:r>
            <a:r>
              <a:rPr lang="el-GR" sz="1400" dirty="0">
                <a:solidFill>
                  <a:srgbClr val="000000"/>
                </a:solidFill>
                <a:latin typeface="HelveticaNeue-Light"/>
              </a:rPr>
              <a:t>α</a:t>
            </a:r>
            <a:r>
              <a:rPr lang="el-GR" sz="1400" dirty="0">
                <a:solidFill>
                  <a:srgbClr val="000000"/>
                </a:solidFill>
                <a:latin typeface="DIN-Light"/>
              </a:rPr>
              <a:t>-</a:t>
            </a:r>
            <a:r>
              <a:rPr lang="en-US" sz="1400" dirty="0">
                <a:solidFill>
                  <a:srgbClr val="000000"/>
                </a:solidFill>
                <a:latin typeface="DIN-Light"/>
              </a:rPr>
              <a:t>methyl-5</a:t>
            </a:r>
            <a:r>
              <a:rPr lang="el-GR" sz="1400" dirty="0">
                <a:solidFill>
                  <a:srgbClr val="000000"/>
                </a:solidFill>
                <a:latin typeface="HelveticaNeue-Light"/>
              </a:rPr>
              <a:t>α</a:t>
            </a:r>
            <a:r>
              <a:rPr lang="el-GR" sz="1400" dirty="0">
                <a:solidFill>
                  <a:srgbClr val="000000"/>
                </a:solidFill>
                <a:latin typeface="DIN-Light"/>
              </a:rPr>
              <a:t>-</a:t>
            </a:r>
            <a:r>
              <a:rPr lang="en-US" sz="1400" dirty="0">
                <a:solidFill>
                  <a:srgbClr val="000000"/>
                </a:solidFill>
                <a:latin typeface="DIN-Light"/>
              </a:rPr>
              <a:t>androst-2-en-17</a:t>
            </a:r>
            <a:r>
              <a:rPr lang="el-GR" sz="1400" dirty="0">
                <a:solidFill>
                  <a:srgbClr val="000000"/>
                </a:solidFill>
                <a:latin typeface="HelveticaNeue-Light"/>
              </a:rPr>
              <a:t>β</a:t>
            </a:r>
            <a:r>
              <a:rPr lang="el-GR" sz="1400" dirty="0">
                <a:solidFill>
                  <a:srgbClr val="000000"/>
                </a:solidFill>
                <a:latin typeface="DIN-Light"/>
              </a:rPr>
              <a:t>-</a:t>
            </a:r>
            <a:r>
              <a:rPr lang="en-US" sz="1400" dirty="0" err="1">
                <a:solidFill>
                  <a:srgbClr val="000000"/>
                </a:solidFill>
                <a:latin typeface="DIN-Light"/>
              </a:rPr>
              <a:t>ol</a:t>
            </a:r>
            <a:r>
              <a:rPr lang="en-US" sz="1400" dirty="0">
                <a:solidFill>
                  <a:srgbClr val="000000"/>
                </a:solidFill>
                <a:latin typeface="DIN-Light"/>
              </a:rPr>
              <a:t>);</a:t>
            </a:r>
          </a:p>
          <a:p>
            <a:pPr marL="0" indent="0">
              <a:buNone/>
            </a:pPr>
            <a:r>
              <a:rPr lang="en-US" sz="1400" dirty="0" err="1">
                <a:solidFill>
                  <a:srgbClr val="000000"/>
                </a:solidFill>
                <a:latin typeface="DIN-Light"/>
              </a:rPr>
              <a:t>Drostanolone</a:t>
            </a:r>
            <a:r>
              <a:rPr lang="en-US" sz="1400" dirty="0">
                <a:solidFill>
                  <a:srgbClr val="000000"/>
                </a:solidFill>
                <a:latin typeface="DIN-Light"/>
              </a:rPr>
              <a:t>;</a:t>
            </a:r>
          </a:p>
          <a:p>
            <a:pPr marL="0" indent="0">
              <a:buNone/>
            </a:pPr>
            <a:r>
              <a:rPr lang="en-US" sz="1400" b="1" dirty="0" err="1">
                <a:solidFill>
                  <a:srgbClr val="0072BC"/>
                </a:solidFill>
                <a:latin typeface="DIN-Bold"/>
              </a:rPr>
              <a:t>E</a:t>
            </a:r>
            <a:r>
              <a:rPr lang="en-US" sz="1400" dirty="0" err="1">
                <a:solidFill>
                  <a:srgbClr val="000000"/>
                </a:solidFill>
                <a:latin typeface="DIN-Light"/>
              </a:rPr>
              <a:t>thylestrenol</a:t>
            </a:r>
            <a:r>
              <a:rPr lang="en-US" sz="1400" dirty="0">
                <a:solidFill>
                  <a:srgbClr val="000000"/>
                </a:solidFill>
                <a:latin typeface="DIN-Light"/>
              </a:rPr>
              <a:t> (19-norpregna-4-en-17</a:t>
            </a:r>
            <a:r>
              <a:rPr lang="el-GR" sz="1400" dirty="0">
                <a:solidFill>
                  <a:srgbClr val="000000"/>
                </a:solidFill>
                <a:latin typeface="HelveticaNeue-Light"/>
              </a:rPr>
              <a:t>α</a:t>
            </a:r>
            <a:r>
              <a:rPr lang="el-GR" sz="1400" dirty="0">
                <a:solidFill>
                  <a:srgbClr val="000000"/>
                </a:solidFill>
                <a:latin typeface="DIN-Light"/>
              </a:rPr>
              <a:t>-</a:t>
            </a:r>
            <a:r>
              <a:rPr lang="en-US" sz="1400" dirty="0" err="1">
                <a:solidFill>
                  <a:srgbClr val="000000"/>
                </a:solidFill>
                <a:latin typeface="DIN-Light"/>
              </a:rPr>
              <a:t>ol</a:t>
            </a:r>
            <a:r>
              <a:rPr lang="en-US" sz="1400" dirty="0">
                <a:solidFill>
                  <a:srgbClr val="000000"/>
                </a:solidFill>
                <a:latin typeface="DIN-Light"/>
              </a:rPr>
              <a:t>);</a:t>
            </a:r>
          </a:p>
          <a:p>
            <a:r>
              <a:rPr lang="en-US" sz="1400" dirty="0">
                <a:solidFill>
                  <a:srgbClr val="FFFFFF"/>
                </a:solidFill>
                <a:latin typeface="DIN-Regular"/>
              </a:rPr>
              <a:t>S1</a:t>
            </a:r>
          </a:p>
          <a:p>
            <a:endParaRPr lang="en-US" sz="1400" dirty="0"/>
          </a:p>
        </p:txBody>
      </p:sp>
      <p:sp>
        <p:nvSpPr>
          <p:cNvPr id="5" name="TextBox 4"/>
          <p:cNvSpPr txBox="1"/>
          <p:nvPr/>
        </p:nvSpPr>
        <p:spPr>
          <a:xfrm>
            <a:off x="4626591" y="859809"/>
            <a:ext cx="3985146" cy="5262979"/>
          </a:xfrm>
          <a:prstGeom prst="rect">
            <a:avLst/>
          </a:prstGeom>
          <a:noFill/>
        </p:spPr>
        <p:txBody>
          <a:bodyPr wrap="square" rtlCol="0">
            <a:spAutoFit/>
          </a:bodyPr>
          <a:lstStyle/>
          <a:p>
            <a:r>
              <a:rPr lang="en-US" sz="1400" b="1" dirty="0" err="1">
                <a:solidFill>
                  <a:srgbClr val="0072BC"/>
                </a:solidFill>
                <a:latin typeface="DIN-Bold"/>
              </a:rPr>
              <a:t>F</a:t>
            </a:r>
            <a:r>
              <a:rPr lang="en-US" sz="1400" dirty="0" err="1">
                <a:solidFill>
                  <a:srgbClr val="000000"/>
                </a:solidFill>
                <a:latin typeface="DIN-Light"/>
              </a:rPr>
              <a:t>luoxymesterone</a:t>
            </a:r>
            <a:r>
              <a:rPr lang="en-US" sz="1400" dirty="0">
                <a:solidFill>
                  <a:srgbClr val="000000"/>
                </a:solidFill>
                <a:latin typeface="DIN-Light"/>
              </a:rPr>
              <a:t>;</a:t>
            </a:r>
          </a:p>
          <a:p>
            <a:r>
              <a:rPr lang="en-US" sz="1400" dirty="0" err="1">
                <a:solidFill>
                  <a:srgbClr val="000000"/>
                </a:solidFill>
                <a:latin typeface="DIN-Light"/>
              </a:rPr>
              <a:t>Formebolone</a:t>
            </a:r>
            <a:r>
              <a:rPr lang="en-US" sz="1400" dirty="0">
                <a:solidFill>
                  <a:srgbClr val="000000"/>
                </a:solidFill>
                <a:latin typeface="DIN-Light"/>
              </a:rPr>
              <a:t>;</a:t>
            </a:r>
          </a:p>
          <a:p>
            <a:r>
              <a:rPr lang="en-US" sz="1400" dirty="0" err="1">
                <a:solidFill>
                  <a:srgbClr val="000000"/>
                </a:solidFill>
                <a:latin typeface="DIN-Light"/>
              </a:rPr>
              <a:t>Furazabol</a:t>
            </a:r>
            <a:r>
              <a:rPr lang="en-US" sz="1400" dirty="0">
                <a:solidFill>
                  <a:srgbClr val="000000"/>
                </a:solidFill>
                <a:latin typeface="DIN-Light"/>
              </a:rPr>
              <a:t> (17</a:t>
            </a:r>
            <a:r>
              <a:rPr lang="el-GR" sz="1400" dirty="0">
                <a:solidFill>
                  <a:srgbClr val="000000"/>
                </a:solidFill>
                <a:latin typeface="HelveticaNeue-Light"/>
              </a:rPr>
              <a:t>α</a:t>
            </a:r>
            <a:r>
              <a:rPr lang="el-GR" sz="1400" dirty="0">
                <a:solidFill>
                  <a:srgbClr val="000000"/>
                </a:solidFill>
                <a:latin typeface="DIN-Light"/>
              </a:rPr>
              <a:t>-</a:t>
            </a:r>
            <a:r>
              <a:rPr lang="en-US" sz="1400" dirty="0">
                <a:solidFill>
                  <a:srgbClr val="000000"/>
                </a:solidFill>
                <a:latin typeface="DIN-Light"/>
              </a:rPr>
              <a:t>methyl [1,2,5]</a:t>
            </a:r>
            <a:r>
              <a:rPr lang="en-US" sz="1400" dirty="0" err="1">
                <a:solidFill>
                  <a:srgbClr val="000000"/>
                </a:solidFill>
                <a:latin typeface="DIN-Light"/>
              </a:rPr>
              <a:t>oxadiazolo</a:t>
            </a:r>
            <a:r>
              <a:rPr lang="en-US" sz="1400" dirty="0">
                <a:solidFill>
                  <a:srgbClr val="000000"/>
                </a:solidFill>
                <a:latin typeface="DIN-Light"/>
              </a:rPr>
              <a:t>[3',4':2,3]-5</a:t>
            </a:r>
            <a:r>
              <a:rPr lang="el-GR" sz="1400" dirty="0">
                <a:solidFill>
                  <a:srgbClr val="000000"/>
                </a:solidFill>
                <a:latin typeface="HelveticaNeue-Light"/>
              </a:rPr>
              <a:t>α</a:t>
            </a:r>
            <a:r>
              <a:rPr lang="el-GR" sz="1400" dirty="0">
                <a:solidFill>
                  <a:srgbClr val="000000"/>
                </a:solidFill>
                <a:latin typeface="DIN-Light"/>
              </a:rPr>
              <a:t>-</a:t>
            </a:r>
          </a:p>
          <a:p>
            <a:r>
              <a:rPr lang="en-US" sz="1400" dirty="0">
                <a:solidFill>
                  <a:srgbClr val="000000"/>
                </a:solidFill>
                <a:latin typeface="DIN-Light"/>
              </a:rPr>
              <a:t>androstan-17</a:t>
            </a:r>
            <a:r>
              <a:rPr lang="el-GR" sz="1400" dirty="0">
                <a:solidFill>
                  <a:srgbClr val="000000"/>
                </a:solidFill>
                <a:latin typeface="HelveticaNeue-Light"/>
              </a:rPr>
              <a:t>β</a:t>
            </a:r>
            <a:r>
              <a:rPr lang="el-GR" sz="1400" dirty="0">
                <a:solidFill>
                  <a:srgbClr val="000000"/>
                </a:solidFill>
                <a:latin typeface="DIN-Light"/>
              </a:rPr>
              <a:t>-</a:t>
            </a:r>
            <a:r>
              <a:rPr lang="en-US" sz="1400" dirty="0" err="1">
                <a:solidFill>
                  <a:srgbClr val="000000"/>
                </a:solidFill>
                <a:latin typeface="DIN-Light"/>
              </a:rPr>
              <a:t>ol</a:t>
            </a:r>
            <a:r>
              <a:rPr lang="en-US" sz="1400" dirty="0">
                <a:solidFill>
                  <a:srgbClr val="000000"/>
                </a:solidFill>
                <a:latin typeface="DIN-Light"/>
              </a:rPr>
              <a:t>);</a:t>
            </a:r>
          </a:p>
          <a:p>
            <a:r>
              <a:rPr lang="en-US" sz="1400" b="1" dirty="0" err="1">
                <a:solidFill>
                  <a:srgbClr val="0072BC"/>
                </a:solidFill>
                <a:latin typeface="DIN-Bold"/>
              </a:rPr>
              <a:t>G</a:t>
            </a:r>
            <a:r>
              <a:rPr lang="en-US" sz="1400" dirty="0" err="1">
                <a:solidFill>
                  <a:srgbClr val="000000"/>
                </a:solidFill>
                <a:latin typeface="DIN-Light"/>
              </a:rPr>
              <a:t>estrinone</a:t>
            </a:r>
            <a:r>
              <a:rPr lang="en-US" sz="1400" dirty="0">
                <a:solidFill>
                  <a:srgbClr val="000000"/>
                </a:solidFill>
                <a:latin typeface="DIN-Light"/>
              </a:rPr>
              <a:t>;</a:t>
            </a:r>
          </a:p>
          <a:p>
            <a:r>
              <a:rPr lang="en-US" sz="1400" b="1" dirty="0" err="1">
                <a:solidFill>
                  <a:srgbClr val="0072BC"/>
                </a:solidFill>
                <a:latin typeface="DIN-Bold"/>
              </a:rPr>
              <a:t>M</a:t>
            </a:r>
            <a:r>
              <a:rPr lang="en-US" sz="1400" dirty="0" err="1">
                <a:solidFill>
                  <a:srgbClr val="000000"/>
                </a:solidFill>
                <a:latin typeface="DIN-Light"/>
              </a:rPr>
              <a:t>estanolone</a:t>
            </a:r>
            <a:r>
              <a:rPr lang="en-US" sz="1400" dirty="0">
                <a:solidFill>
                  <a:srgbClr val="000000"/>
                </a:solidFill>
                <a:latin typeface="DIN-Light"/>
              </a:rPr>
              <a:t>;</a:t>
            </a:r>
          </a:p>
          <a:p>
            <a:r>
              <a:rPr lang="en-US" sz="1400" dirty="0" err="1">
                <a:solidFill>
                  <a:srgbClr val="000000"/>
                </a:solidFill>
                <a:latin typeface="DIN-Light"/>
              </a:rPr>
              <a:t>Mesterolone</a:t>
            </a:r>
            <a:r>
              <a:rPr lang="en-US" sz="1400" dirty="0">
                <a:solidFill>
                  <a:srgbClr val="000000"/>
                </a:solidFill>
                <a:latin typeface="DIN-Light"/>
              </a:rPr>
              <a:t>;</a:t>
            </a:r>
          </a:p>
          <a:p>
            <a:r>
              <a:rPr lang="en-US" sz="1400" dirty="0" err="1">
                <a:solidFill>
                  <a:srgbClr val="000000"/>
                </a:solidFill>
                <a:latin typeface="DIN-Light"/>
              </a:rPr>
              <a:t>Metandienone</a:t>
            </a:r>
            <a:r>
              <a:rPr lang="en-US" sz="1400" dirty="0">
                <a:solidFill>
                  <a:srgbClr val="000000"/>
                </a:solidFill>
                <a:latin typeface="DIN-Light"/>
              </a:rPr>
              <a:t> (17</a:t>
            </a:r>
            <a:r>
              <a:rPr lang="el-GR" sz="1400" dirty="0">
                <a:solidFill>
                  <a:srgbClr val="000000"/>
                </a:solidFill>
                <a:latin typeface="HelveticaNeue-Light"/>
              </a:rPr>
              <a:t>β</a:t>
            </a:r>
            <a:r>
              <a:rPr lang="el-GR" sz="1400" dirty="0">
                <a:solidFill>
                  <a:srgbClr val="000000"/>
                </a:solidFill>
                <a:latin typeface="DIN-Light"/>
              </a:rPr>
              <a:t>-</a:t>
            </a:r>
            <a:r>
              <a:rPr lang="en-US" sz="1400" dirty="0">
                <a:solidFill>
                  <a:srgbClr val="000000"/>
                </a:solidFill>
                <a:latin typeface="DIN-Light"/>
              </a:rPr>
              <a:t>hydroxy-17</a:t>
            </a:r>
            <a:r>
              <a:rPr lang="el-GR" sz="1400" dirty="0">
                <a:solidFill>
                  <a:srgbClr val="000000"/>
                </a:solidFill>
                <a:latin typeface="HelveticaNeue-Light"/>
              </a:rPr>
              <a:t>α</a:t>
            </a:r>
            <a:r>
              <a:rPr lang="el-GR" sz="1400" dirty="0">
                <a:solidFill>
                  <a:srgbClr val="000000"/>
                </a:solidFill>
                <a:latin typeface="DIN-Light"/>
              </a:rPr>
              <a:t>-</a:t>
            </a:r>
            <a:r>
              <a:rPr lang="en-US" sz="1400" dirty="0">
                <a:solidFill>
                  <a:srgbClr val="000000"/>
                </a:solidFill>
                <a:latin typeface="DIN-Light"/>
              </a:rPr>
              <a:t>methylandrosta-1,4-dien-3-one);</a:t>
            </a:r>
          </a:p>
          <a:p>
            <a:r>
              <a:rPr lang="en-US" sz="1400" dirty="0" err="1">
                <a:solidFill>
                  <a:srgbClr val="000000"/>
                </a:solidFill>
                <a:latin typeface="DIN-Light"/>
              </a:rPr>
              <a:t>Metenolone</a:t>
            </a:r>
            <a:r>
              <a:rPr lang="en-US" sz="1400" dirty="0">
                <a:solidFill>
                  <a:srgbClr val="000000"/>
                </a:solidFill>
                <a:latin typeface="DIN-Light"/>
              </a:rPr>
              <a:t>;</a:t>
            </a:r>
          </a:p>
          <a:p>
            <a:r>
              <a:rPr lang="en-US" sz="1400" dirty="0" err="1">
                <a:solidFill>
                  <a:srgbClr val="000000"/>
                </a:solidFill>
                <a:latin typeface="DIN-Light"/>
              </a:rPr>
              <a:t>Methandriol</a:t>
            </a:r>
            <a:r>
              <a:rPr lang="en-US" sz="1400" dirty="0">
                <a:solidFill>
                  <a:srgbClr val="000000"/>
                </a:solidFill>
                <a:latin typeface="DIN-Light"/>
              </a:rPr>
              <a:t>;</a:t>
            </a:r>
          </a:p>
          <a:p>
            <a:r>
              <a:rPr lang="en-US" sz="1400" dirty="0" err="1">
                <a:solidFill>
                  <a:srgbClr val="000000"/>
                </a:solidFill>
                <a:latin typeface="DIN-Light"/>
              </a:rPr>
              <a:t>Methasterone</a:t>
            </a:r>
            <a:r>
              <a:rPr lang="en-US" sz="1400" dirty="0">
                <a:solidFill>
                  <a:srgbClr val="000000"/>
                </a:solidFill>
                <a:latin typeface="DIN-Light"/>
              </a:rPr>
              <a:t> (17</a:t>
            </a:r>
            <a:r>
              <a:rPr lang="el-GR" sz="1400" dirty="0">
                <a:solidFill>
                  <a:srgbClr val="000000"/>
                </a:solidFill>
                <a:latin typeface="HelveticaNeue-Light"/>
              </a:rPr>
              <a:t>β</a:t>
            </a:r>
            <a:r>
              <a:rPr lang="el-GR" sz="1400" dirty="0">
                <a:solidFill>
                  <a:srgbClr val="000000"/>
                </a:solidFill>
                <a:latin typeface="DIN-Light"/>
              </a:rPr>
              <a:t>-</a:t>
            </a:r>
            <a:r>
              <a:rPr lang="en-US" sz="1400" dirty="0">
                <a:solidFill>
                  <a:srgbClr val="000000"/>
                </a:solidFill>
                <a:latin typeface="DIN-Light"/>
              </a:rPr>
              <a:t>hydroxy-2</a:t>
            </a:r>
            <a:r>
              <a:rPr lang="el-GR" sz="1400" dirty="0">
                <a:solidFill>
                  <a:srgbClr val="000000"/>
                </a:solidFill>
                <a:latin typeface="HelveticaNeue-Light"/>
              </a:rPr>
              <a:t>α</a:t>
            </a:r>
            <a:r>
              <a:rPr lang="el-GR" sz="1400" dirty="0">
                <a:solidFill>
                  <a:srgbClr val="000000"/>
                </a:solidFill>
                <a:latin typeface="DIN-Light"/>
              </a:rPr>
              <a:t>,17</a:t>
            </a:r>
            <a:r>
              <a:rPr lang="el-GR" sz="1400" dirty="0">
                <a:solidFill>
                  <a:srgbClr val="000000"/>
                </a:solidFill>
                <a:latin typeface="HelveticaNeue-Light"/>
              </a:rPr>
              <a:t>α</a:t>
            </a:r>
            <a:r>
              <a:rPr lang="el-GR" sz="1400" dirty="0">
                <a:solidFill>
                  <a:srgbClr val="000000"/>
                </a:solidFill>
                <a:latin typeface="DIN-Light"/>
              </a:rPr>
              <a:t>-</a:t>
            </a:r>
            <a:r>
              <a:rPr lang="en-US" sz="1400" dirty="0">
                <a:solidFill>
                  <a:srgbClr val="000000"/>
                </a:solidFill>
                <a:latin typeface="DIN-Light"/>
              </a:rPr>
              <a:t>dimethyl-5</a:t>
            </a:r>
            <a:r>
              <a:rPr lang="el-GR" sz="1400" dirty="0">
                <a:solidFill>
                  <a:srgbClr val="000000"/>
                </a:solidFill>
                <a:latin typeface="HelveticaNeue-Light"/>
              </a:rPr>
              <a:t>α</a:t>
            </a:r>
            <a:r>
              <a:rPr lang="el-GR" sz="1400" dirty="0">
                <a:solidFill>
                  <a:srgbClr val="000000"/>
                </a:solidFill>
                <a:latin typeface="DIN-Light"/>
              </a:rPr>
              <a:t>-</a:t>
            </a:r>
            <a:r>
              <a:rPr lang="en-US" sz="1400" dirty="0">
                <a:solidFill>
                  <a:srgbClr val="000000"/>
                </a:solidFill>
                <a:latin typeface="DIN-Light"/>
              </a:rPr>
              <a:t>androstan-3-one);</a:t>
            </a:r>
          </a:p>
          <a:p>
            <a:r>
              <a:rPr lang="en-US" sz="1400" dirty="0" err="1">
                <a:solidFill>
                  <a:srgbClr val="000000"/>
                </a:solidFill>
                <a:latin typeface="DIN-Light"/>
              </a:rPr>
              <a:t>Methyldienolone</a:t>
            </a:r>
            <a:r>
              <a:rPr lang="en-US" sz="1400" dirty="0">
                <a:solidFill>
                  <a:srgbClr val="000000"/>
                </a:solidFill>
                <a:latin typeface="DIN-Light"/>
              </a:rPr>
              <a:t> (17</a:t>
            </a:r>
            <a:r>
              <a:rPr lang="el-GR" sz="1400" dirty="0">
                <a:solidFill>
                  <a:srgbClr val="000000"/>
                </a:solidFill>
                <a:latin typeface="HelveticaNeue-Light"/>
              </a:rPr>
              <a:t>β</a:t>
            </a:r>
            <a:r>
              <a:rPr lang="el-GR" sz="1400" dirty="0">
                <a:solidFill>
                  <a:srgbClr val="000000"/>
                </a:solidFill>
                <a:latin typeface="DIN-Light"/>
              </a:rPr>
              <a:t>-</a:t>
            </a:r>
            <a:r>
              <a:rPr lang="en-US" sz="1400" dirty="0">
                <a:solidFill>
                  <a:srgbClr val="000000"/>
                </a:solidFill>
                <a:latin typeface="DIN-Light"/>
              </a:rPr>
              <a:t>hydroxy-17</a:t>
            </a:r>
            <a:r>
              <a:rPr lang="el-GR" sz="1400" dirty="0">
                <a:solidFill>
                  <a:srgbClr val="000000"/>
                </a:solidFill>
                <a:latin typeface="HelveticaNeue-Light"/>
              </a:rPr>
              <a:t>α</a:t>
            </a:r>
            <a:r>
              <a:rPr lang="el-GR" sz="1400" dirty="0">
                <a:solidFill>
                  <a:srgbClr val="000000"/>
                </a:solidFill>
                <a:latin typeface="DIN-Light"/>
              </a:rPr>
              <a:t>-</a:t>
            </a:r>
            <a:r>
              <a:rPr lang="en-US" sz="1400" dirty="0">
                <a:solidFill>
                  <a:srgbClr val="000000"/>
                </a:solidFill>
                <a:latin typeface="DIN-Light"/>
              </a:rPr>
              <a:t>methylestra-4,9-dien-3-one);</a:t>
            </a:r>
          </a:p>
          <a:p>
            <a:r>
              <a:rPr lang="en-US" sz="1400" dirty="0">
                <a:solidFill>
                  <a:srgbClr val="000000"/>
                </a:solidFill>
                <a:latin typeface="DIN-Light"/>
              </a:rPr>
              <a:t>Methyl-1-testosterone (17</a:t>
            </a:r>
            <a:r>
              <a:rPr lang="el-GR" sz="1400" dirty="0">
                <a:solidFill>
                  <a:srgbClr val="000000"/>
                </a:solidFill>
                <a:latin typeface="HelveticaNeue-Light"/>
              </a:rPr>
              <a:t>β</a:t>
            </a:r>
            <a:r>
              <a:rPr lang="el-GR" sz="1400" dirty="0">
                <a:solidFill>
                  <a:srgbClr val="000000"/>
                </a:solidFill>
                <a:latin typeface="DIN-Light"/>
              </a:rPr>
              <a:t>-</a:t>
            </a:r>
            <a:r>
              <a:rPr lang="en-US" sz="1400" dirty="0">
                <a:solidFill>
                  <a:srgbClr val="000000"/>
                </a:solidFill>
                <a:latin typeface="DIN-Light"/>
              </a:rPr>
              <a:t>hydroxy-17</a:t>
            </a:r>
            <a:r>
              <a:rPr lang="el-GR" sz="1400" dirty="0">
                <a:solidFill>
                  <a:srgbClr val="000000"/>
                </a:solidFill>
                <a:latin typeface="HelveticaNeue-Light"/>
              </a:rPr>
              <a:t>α</a:t>
            </a:r>
            <a:r>
              <a:rPr lang="el-GR" sz="1400" dirty="0">
                <a:solidFill>
                  <a:srgbClr val="000000"/>
                </a:solidFill>
                <a:latin typeface="DIN-Light"/>
              </a:rPr>
              <a:t>-</a:t>
            </a:r>
            <a:r>
              <a:rPr lang="en-US" sz="1400" dirty="0">
                <a:solidFill>
                  <a:srgbClr val="000000"/>
                </a:solidFill>
                <a:latin typeface="DIN-Light"/>
              </a:rPr>
              <a:t>methyl-5</a:t>
            </a:r>
            <a:r>
              <a:rPr lang="el-GR" sz="1400" dirty="0">
                <a:solidFill>
                  <a:srgbClr val="000000"/>
                </a:solidFill>
                <a:latin typeface="HelveticaNeue-Light"/>
              </a:rPr>
              <a:t>α</a:t>
            </a:r>
            <a:r>
              <a:rPr lang="el-GR" sz="1400" dirty="0">
                <a:solidFill>
                  <a:srgbClr val="000000"/>
                </a:solidFill>
                <a:latin typeface="DIN-Light"/>
              </a:rPr>
              <a:t>-</a:t>
            </a:r>
            <a:r>
              <a:rPr lang="en-US" sz="1400" dirty="0">
                <a:solidFill>
                  <a:srgbClr val="000000"/>
                </a:solidFill>
                <a:latin typeface="DIN-Light"/>
              </a:rPr>
              <a:t>androst-1-en-3-one);</a:t>
            </a:r>
          </a:p>
          <a:p>
            <a:r>
              <a:rPr lang="en-US" sz="1400" dirty="0" err="1">
                <a:solidFill>
                  <a:srgbClr val="000000"/>
                </a:solidFill>
                <a:latin typeface="DIN-Light"/>
              </a:rPr>
              <a:t>Methylnortestosterone</a:t>
            </a:r>
            <a:r>
              <a:rPr lang="en-US" sz="1400" dirty="0">
                <a:solidFill>
                  <a:srgbClr val="000000"/>
                </a:solidFill>
                <a:latin typeface="DIN-Light"/>
              </a:rPr>
              <a:t> (17</a:t>
            </a:r>
            <a:r>
              <a:rPr lang="el-GR" sz="1400" dirty="0">
                <a:solidFill>
                  <a:srgbClr val="000000"/>
                </a:solidFill>
                <a:latin typeface="HelveticaNeue-Light"/>
              </a:rPr>
              <a:t>β</a:t>
            </a:r>
            <a:r>
              <a:rPr lang="el-GR" sz="1400" dirty="0">
                <a:solidFill>
                  <a:srgbClr val="000000"/>
                </a:solidFill>
                <a:latin typeface="DIN-Light"/>
              </a:rPr>
              <a:t>-</a:t>
            </a:r>
            <a:r>
              <a:rPr lang="en-US" sz="1400" dirty="0">
                <a:solidFill>
                  <a:srgbClr val="000000"/>
                </a:solidFill>
                <a:latin typeface="DIN-Light"/>
              </a:rPr>
              <a:t>hydroxy-17</a:t>
            </a:r>
            <a:r>
              <a:rPr lang="el-GR" sz="1400" dirty="0">
                <a:solidFill>
                  <a:srgbClr val="000000"/>
                </a:solidFill>
                <a:latin typeface="HelveticaNeue-Light"/>
              </a:rPr>
              <a:t>α</a:t>
            </a:r>
            <a:r>
              <a:rPr lang="el-GR" sz="1400" dirty="0">
                <a:solidFill>
                  <a:srgbClr val="000000"/>
                </a:solidFill>
                <a:latin typeface="DIN-Light"/>
              </a:rPr>
              <a:t>-</a:t>
            </a:r>
            <a:r>
              <a:rPr lang="en-US" sz="1400" dirty="0">
                <a:solidFill>
                  <a:srgbClr val="000000"/>
                </a:solidFill>
                <a:latin typeface="DIN-Light"/>
              </a:rPr>
              <a:t>methylestr-4-en-3-one);</a:t>
            </a:r>
          </a:p>
          <a:p>
            <a:r>
              <a:rPr lang="en-US" sz="1400" dirty="0" err="1">
                <a:solidFill>
                  <a:srgbClr val="000000"/>
                </a:solidFill>
                <a:latin typeface="DIN-Light"/>
              </a:rPr>
              <a:t>Methyltestosterone</a:t>
            </a:r>
            <a:r>
              <a:rPr lang="en-US" sz="1400" dirty="0">
                <a:solidFill>
                  <a:srgbClr val="000000"/>
                </a:solidFill>
                <a:latin typeface="DIN-Light"/>
              </a:rPr>
              <a:t>;</a:t>
            </a:r>
          </a:p>
          <a:p>
            <a:r>
              <a:rPr lang="en-US" sz="1400" dirty="0" err="1">
                <a:solidFill>
                  <a:srgbClr val="000000"/>
                </a:solidFill>
                <a:latin typeface="DIN-Light"/>
              </a:rPr>
              <a:t>Metribolone</a:t>
            </a:r>
            <a:r>
              <a:rPr lang="en-US" sz="1400" dirty="0">
                <a:solidFill>
                  <a:srgbClr val="000000"/>
                </a:solidFill>
                <a:latin typeface="DIN-Light"/>
              </a:rPr>
              <a:t> (</a:t>
            </a:r>
            <a:r>
              <a:rPr lang="en-US" sz="1400" dirty="0" err="1">
                <a:solidFill>
                  <a:srgbClr val="000000"/>
                </a:solidFill>
                <a:latin typeface="DIN-Light"/>
              </a:rPr>
              <a:t>methyltrienolone</a:t>
            </a:r>
            <a:r>
              <a:rPr lang="en-US" sz="1400" dirty="0">
                <a:solidFill>
                  <a:srgbClr val="000000"/>
                </a:solidFill>
                <a:latin typeface="DIN-Light"/>
              </a:rPr>
              <a:t>, 17</a:t>
            </a:r>
            <a:r>
              <a:rPr lang="el-GR" sz="1400" dirty="0">
                <a:solidFill>
                  <a:srgbClr val="000000"/>
                </a:solidFill>
                <a:latin typeface="HelveticaNeue-Light"/>
              </a:rPr>
              <a:t>β</a:t>
            </a:r>
            <a:r>
              <a:rPr lang="el-GR" sz="1400" dirty="0">
                <a:solidFill>
                  <a:srgbClr val="000000"/>
                </a:solidFill>
                <a:latin typeface="DIN-Light"/>
              </a:rPr>
              <a:t>-</a:t>
            </a:r>
            <a:r>
              <a:rPr lang="en-US" sz="1400" dirty="0">
                <a:solidFill>
                  <a:srgbClr val="000000"/>
                </a:solidFill>
                <a:latin typeface="DIN-Light"/>
              </a:rPr>
              <a:t>hydroxy-17</a:t>
            </a:r>
            <a:r>
              <a:rPr lang="el-GR" sz="1400" dirty="0">
                <a:solidFill>
                  <a:srgbClr val="000000"/>
                </a:solidFill>
                <a:latin typeface="HelveticaNeue-Light"/>
              </a:rPr>
              <a:t>α</a:t>
            </a:r>
            <a:r>
              <a:rPr lang="el-GR" sz="1400" dirty="0">
                <a:solidFill>
                  <a:srgbClr val="000000"/>
                </a:solidFill>
                <a:latin typeface="DIN-Light"/>
              </a:rPr>
              <a:t>-</a:t>
            </a:r>
            <a:r>
              <a:rPr lang="en-US" sz="1400" dirty="0">
                <a:solidFill>
                  <a:srgbClr val="000000"/>
                </a:solidFill>
                <a:latin typeface="DIN-Light"/>
              </a:rPr>
              <a:t>methylestra-4,9,11-trien-3-one);</a:t>
            </a:r>
          </a:p>
          <a:p>
            <a:r>
              <a:rPr lang="en-US" sz="1400" dirty="0" err="1">
                <a:solidFill>
                  <a:srgbClr val="000000"/>
                </a:solidFill>
                <a:latin typeface="DIN-Light"/>
              </a:rPr>
              <a:t>Mibolerone</a:t>
            </a:r>
            <a:r>
              <a:rPr lang="en-US" sz="1400" dirty="0">
                <a:solidFill>
                  <a:srgbClr val="000000"/>
                </a:solidFill>
                <a:latin typeface="DIN-Light"/>
              </a:rPr>
              <a:t>;</a:t>
            </a:r>
          </a:p>
        </p:txBody>
      </p:sp>
      <p:sp>
        <p:nvSpPr>
          <p:cNvPr id="6" name="TextBox 5"/>
          <p:cNvSpPr txBox="1"/>
          <p:nvPr/>
        </p:nvSpPr>
        <p:spPr>
          <a:xfrm>
            <a:off x="8611737" y="354842"/>
            <a:ext cx="3275462" cy="4832092"/>
          </a:xfrm>
          <a:prstGeom prst="rect">
            <a:avLst/>
          </a:prstGeom>
          <a:noFill/>
        </p:spPr>
        <p:txBody>
          <a:bodyPr wrap="square" rtlCol="0">
            <a:spAutoFit/>
          </a:bodyPr>
          <a:lstStyle/>
          <a:p>
            <a:r>
              <a:rPr lang="en-US" sz="1400" b="1" dirty="0" err="1">
                <a:solidFill>
                  <a:srgbClr val="0072BC"/>
                </a:solidFill>
                <a:latin typeface="DIN-Bold"/>
              </a:rPr>
              <a:t>N</a:t>
            </a:r>
            <a:r>
              <a:rPr lang="en-US" sz="1400" dirty="0" err="1">
                <a:solidFill>
                  <a:srgbClr val="000000"/>
                </a:solidFill>
                <a:latin typeface="DIN-Light"/>
              </a:rPr>
              <a:t>androlone</a:t>
            </a:r>
            <a:r>
              <a:rPr lang="en-US" sz="1400" dirty="0">
                <a:solidFill>
                  <a:srgbClr val="000000"/>
                </a:solidFill>
                <a:latin typeface="DIN-Light"/>
              </a:rPr>
              <a:t>;</a:t>
            </a:r>
          </a:p>
          <a:p>
            <a:r>
              <a:rPr lang="en-US" sz="1400" dirty="0" err="1">
                <a:solidFill>
                  <a:srgbClr val="000000"/>
                </a:solidFill>
                <a:latin typeface="DIN-Light"/>
              </a:rPr>
              <a:t>Norboletone</a:t>
            </a:r>
            <a:r>
              <a:rPr lang="en-US" sz="1400" dirty="0">
                <a:solidFill>
                  <a:srgbClr val="000000"/>
                </a:solidFill>
                <a:latin typeface="DIN-Light"/>
              </a:rPr>
              <a:t>;</a:t>
            </a:r>
          </a:p>
          <a:p>
            <a:r>
              <a:rPr lang="en-US" sz="1400" dirty="0" err="1">
                <a:solidFill>
                  <a:srgbClr val="000000"/>
                </a:solidFill>
                <a:latin typeface="DIN-Light"/>
              </a:rPr>
              <a:t>Norclostebol</a:t>
            </a:r>
            <a:r>
              <a:rPr lang="en-US" sz="1400" dirty="0">
                <a:solidFill>
                  <a:srgbClr val="000000"/>
                </a:solidFill>
                <a:latin typeface="DIN-Light"/>
              </a:rPr>
              <a:t>;</a:t>
            </a:r>
          </a:p>
          <a:p>
            <a:r>
              <a:rPr lang="en-US" sz="1400" dirty="0" err="1">
                <a:solidFill>
                  <a:srgbClr val="000000"/>
                </a:solidFill>
                <a:latin typeface="DIN-Light"/>
              </a:rPr>
              <a:t>Norethandrolone</a:t>
            </a:r>
            <a:r>
              <a:rPr lang="en-US" sz="1400" dirty="0">
                <a:solidFill>
                  <a:srgbClr val="000000"/>
                </a:solidFill>
                <a:latin typeface="DIN-Light"/>
              </a:rPr>
              <a:t>;</a:t>
            </a:r>
          </a:p>
          <a:p>
            <a:r>
              <a:rPr lang="en-US" sz="1400" b="1" dirty="0" err="1">
                <a:solidFill>
                  <a:srgbClr val="0072BC"/>
                </a:solidFill>
                <a:latin typeface="DIN-Bold"/>
              </a:rPr>
              <a:t>O</a:t>
            </a:r>
            <a:r>
              <a:rPr lang="en-US" sz="1400" dirty="0" err="1">
                <a:solidFill>
                  <a:srgbClr val="000000"/>
                </a:solidFill>
                <a:latin typeface="DIN-Light"/>
              </a:rPr>
              <a:t>xabolone</a:t>
            </a:r>
            <a:r>
              <a:rPr lang="en-US" sz="1400" dirty="0">
                <a:solidFill>
                  <a:srgbClr val="000000"/>
                </a:solidFill>
                <a:latin typeface="DIN-Light"/>
              </a:rPr>
              <a:t>;</a:t>
            </a:r>
          </a:p>
          <a:p>
            <a:r>
              <a:rPr lang="en-US" sz="1400" dirty="0" err="1">
                <a:solidFill>
                  <a:srgbClr val="000000"/>
                </a:solidFill>
                <a:latin typeface="DIN-Light"/>
              </a:rPr>
              <a:t>Oxandrolone</a:t>
            </a:r>
            <a:r>
              <a:rPr lang="en-US" sz="1400" dirty="0">
                <a:solidFill>
                  <a:srgbClr val="000000"/>
                </a:solidFill>
                <a:latin typeface="DIN-Light"/>
              </a:rPr>
              <a:t>;</a:t>
            </a:r>
          </a:p>
          <a:p>
            <a:r>
              <a:rPr lang="en-US" sz="1400" dirty="0" err="1">
                <a:solidFill>
                  <a:srgbClr val="000000"/>
                </a:solidFill>
                <a:latin typeface="DIN-Light"/>
              </a:rPr>
              <a:t>Oxymesterone</a:t>
            </a:r>
            <a:r>
              <a:rPr lang="en-US" sz="1400" dirty="0">
                <a:solidFill>
                  <a:srgbClr val="000000"/>
                </a:solidFill>
                <a:latin typeface="DIN-Light"/>
              </a:rPr>
              <a:t>;</a:t>
            </a:r>
          </a:p>
          <a:p>
            <a:r>
              <a:rPr lang="en-US" sz="1400" dirty="0" err="1">
                <a:solidFill>
                  <a:srgbClr val="000000"/>
                </a:solidFill>
                <a:latin typeface="DIN-Light"/>
              </a:rPr>
              <a:t>Oxymetholone</a:t>
            </a:r>
            <a:r>
              <a:rPr lang="en-US" sz="1400" dirty="0">
                <a:solidFill>
                  <a:srgbClr val="000000"/>
                </a:solidFill>
                <a:latin typeface="DIN-Light"/>
              </a:rPr>
              <a:t>;</a:t>
            </a:r>
          </a:p>
          <a:p>
            <a:r>
              <a:rPr lang="en-US" sz="1400" b="1" dirty="0" err="1">
                <a:solidFill>
                  <a:srgbClr val="0072BC"/>
                </a:solidFill>
                <a:latin typeface="DIN-Bold"/>
              </a:rPr>
              <a:t>P</a:t>
            </a:r>
            <a:r>
              <a:rPr lang="en-US" sz="1400" dirty="0" err="1">
                <a:solidFill>
                  <a:srgbClr val="000000"/>
                </a:solidFill>
                <a:latin typeface="DIN-Light"/>
              </a:rPr>
              <a:t>rostanozol</a:t>
            </a:r>
            <a:r>
              <a:rPr lang="en-US" sz="1400" dirty="0">
                <a:solidFill>
                  <a:srgbClr val="000000"/>
                </a:solidFill>
                <a:latin typeface="DIN-Light"/>
              </a:rPr>
              <a:t> (17</a:t>
            </a:r>
            <a:r>
              <a:rPr lang="el-GR" sz="1400" dirty="0">
                <a:solidFill>
                  <a:srgbClr val="000000"/>
                </a:solidFill>
                <a:latin typeface="HelveticaNeue-Light"/>
              </a:rPr>
              <a:t>β</a:t>
            </a:r>
            <a:r>
              <a:rPr lang="el-GR" sz="1400" dirty="0">
                <a:solidFill>
                  <a:srgbClr val="000000"/>
                </a:solidFill>
                <a:latin typeface="DIN-Light"/>
              </a:rPr>
              <a:t>-(</a:t>
            </a:r>
            <a:r>
              <a:rPr lang="en-US" sz="1400" dirty="0">
                <a:solidFill>
                  <a:srgbClr val="000000"/>
                </a:solidFill>
                <a:latin typeface="DIN-Light"/>
              </a:rPr>
              <a:t>tetrahydropyran-2-yl)oxy]-1'Hpyrazolo[</a:t>
            </a:r>
            <a:r>
              <a:rPr lang="el-GR" sz="1400" dirty="0">
                <a:solidFill>
                  <a:srgbClr val="000000"/>
                </a:solidFill>
                <a:latin typeface="DIN-Light"/>
              </a:rPr>
              <a:t>3,4:2,3]-5</a:t>
            </a:r>
            <a:r>
              <a:rPr lang="el-GR" sz="1400" dirty="0">
                <a:solidFill>
                  <a:srgbClr val="000000"/>
                </a:solidFill>
                <a:latin typeface="HelveticaNeue-Light"/>
              </a:rPr>
              <a:t>α</a:t>
            </a:r>
            <a:r>
              <a:rPr lang="el-GR" sz="1400" dirty="0">
                <a:solidFill>
                  <a:srgbClr val="000000"/>
                </a:solidFill>
                <a:latin typeface="DIN-Light"/>
              </a:rPr>
              <a:t>-</a:t>
            </a:r>
            <a:r>
              <a:rPr lang="en-US" sz="1400" dirty="0" err="1">
                <a:solidFill>
                  <a:srgbClr val="000000"/>
                </a:solidFill>
                <a:latin typeface="DIN-Light"/>
              </a:rPr>
              <a:t>androstane</a:t>
            </a:r>
            <a:r>
              <a:rPr lang="en-US" sz="1400" dirty="0">
                <a:solidFill>
                  <a:srgbClr val="000000"/>
                </a:solidFill>
                <a:latin typeface="DIN-Light"/>
              </a:rPr>
              <a:t>);</a:t>
            </a:r>
          </a:p>
          <a:p>
            <a:r>
              <a:rPr lang="en-US" sz="1400" b="1" dirty="0" err="1">
                <a:solidFill>
                  <a:srgbClr val="0072BC"/>
                </a:solidFill>
                <a:latin typeface="DIN-Bold"/>
              </a:rPr>
              <a:t>Q</a:t>
            </a:r>
            <a:r>
              <a:rPr lang="en-US" sz="1400" dirty="0" err="1">
                <a:solidFill>
                  <a:srgbClr val="000000"/>
                </a:solidFill>
                <a:latin typeface="DIN-Light"/>
              </a:rPr>
              <a:t>uinbolone</a:t>
            </a:r>
            <a:r>
              <a:rPr lang="en-US" sz="1400" dirty="0">
                <a:solidFill>
                  <a:srgbClr val="000000"/>
                </a:solidFill>
                <a:latin typeface="DIN-Light"/>
              </a:rPr>
              <a:t>;</a:t>
            </a:r>
          </a:p>
          <a:p>
            <a:r>
              <a:rPr lang="en-US" sz="1400" b="1" dirty="0" err="1">
                <a:latin typeface="DIN-Bold"/>
              </a:rPr>
              <a:t>S</a:t>
            </a:r>
            <a:r>
              <a:rPr lang="en-US" sz="1400" b="1" dirty="0" err="1">
                <a:latin typeface="DIN-Light"/>
              </a:rPr>
              <a:t>tanozolol</a:t>
            </a:r>
            <a:r>
              <a:rPr lang="en-US" sz="1400" b="1" dirty="0">
                <a:latin typeface="DIN-Light"/>
              </a:rPr>
              <a:t>;</a:t>
            </a:r>
          </a:p>
          <a:p>
            <a:r>
              <a:rPr lang="en-US" sz="1400" dirty="0" err="1">
                <a:solidFill>
                  <a:srgbClr val="000000"/>
                </a:solidFill>
                <a:latin typeface="DIN-Light"/>
              </a:rPr>
              <a:t>Stenbolone</a:t>
            </a:r>
            <a:r>
              <a:rPr lang="en-US" sz="1400" dirty="0">
                <a:solidFill>
                  <a:srgbClr val="000000"/>
                </a:solidFill>
                <a:latin typeface="DIN-Light"/>
              </a:rPr>
              <a:t>;</a:t>
            </a:r>
          </a:p>
          <a:p>
            <a:r>
              <a:rPr lang="en-US" sz="1400" b="1" dirty="0" err="1">
                <a:solidFill>
                  <a:srgbClr val="0072BC"/>
                </a:solidFill>
                <a:latin typeface="DIN-Bold"/>
              </a:rPr>
              <a:t>T</a:t>
            </a:r>
            <a:r>
              <a:rPr lang="en-US" sz="1400" dirty="0" err="1">
                <a:solidFill>
                  <a:srgbClr val="000000"/>
                </a:solidFill>
                <a:latin typeface="DIN-Light"/>
              </a:rPr>
              <a:t>etrahydrogestrinone</a:t>
            </a:r>
            <a:r>
              <a:rPr lang="en-US" sz="1400" dirty="0">
                <a:solidFill>
                  <a:srgbClr val="000000"/>
                </a:solidFill>
                <a:latin typeface="DIN-Light"/>
              </a:rPr>
              <a:t> (17-hydroxy-18a-homo-19-nor-</a:t>
            </a:r>
          </a:p>
          <a:p>
            <a:r>
              <a:rPr lang="el-GR" sz="1400" dirty="0">
                <a:solidFill>
                  <a:srgbClr val="000000"/>
                </a:solidFill>
                <a:latin typeface="DIN-Light"/>
              </a:rPr>
              <a:t>17</a:t>
            </a:r>
            <a:r>
              <a:rPr lang="el-GR" sz="1400" dirty="0">
                <a:solidFill>
                  <a:srgbClr val="000000"/>
                </a:solidFill>
                <a:latin typeface="HelveticaNeue-Light"/>
              </a:rPr>
              <a:t>α</a:t>
            </a:r>
            <a:r>
              <a:rPr lang="el-GR" sz="1400" dirty="0">
                <a:solidFill>
                  <a:srgbClr val="000000"/>
                </a:solidFill>
                <a:latin typeface="DIN-Light"/>
              </a:rPr>
              <a:t>-</a:t>
            </a:r>
            <a:r>
              <a:rPr lang="en-US" sz="1400" dirty="0">
                <a:solidFill>
                  <a:srgbClr val="000000"/>
                </a:solidFill>
                <a:latin typeface="DIN-Light"/>
              </a:rPr>
              <a:t>pregna-4,9,11-trien-3-one);</a:t>
            </a:r>
          </a:p>
          <a:p>
            <a:r>
              <a:rPr lang="en-US" sz="1400" dirty="0" err="1">
                <a:solidFill>
                  <a:srgbClr val="000000"/>
                </a:solidFill>
                <a:latin typeface="DIN-Light"/>
              </a:rPr>
              <a:t>Trenbolone</a:t>
            </a:r>
            <a:r>
              <a:rPr lang="en-US" sz="1400" dirty="0">
                <a:solidFill>
                  <a:srgbClr val="000000"/>
                </a:solidFill>
                <a:latin typeface="DIN-Light"/>
              </a:rPr>
              <a:t> (17</a:t>
            </a:r>
            <a:r>
              <a:rPr lang="el-GR" sz="1400" dirty="0">
                <a:solidFill>
                  <a:srgbClr val="000000"/>
                </a:solidFill>
                <a:latin typeface="HelveticaNeue-Light"/>
              </a:rPr>
              <a:t>β</a:t>
            </a:r>
            <a:r>
              <a:rPr lang="el-GR" sz="1400" dirty="0">
                <a:solidFill>
                  <a:srgbClr val="000000"/>
                </a:solidFill>
                <a:latin typeface="DIN-Light"/>
              </a:rPr>
              <a:t>-</a:t>
            </a:r>
            <a:r>
              <a:rPr lang="en-US" sz="1400" dirty="0">
                <a:solidFill>
                  <a:srgbClr val="000000"/>
                </a:solidFill>
                <a:latin typeface="DIN-Light"/>
              </a:rPr>
              <a:t>ydroxyestr-4,9,11-trien-3-one);</a:t>
            </a:r>
          </a:p>
          <a:p>
            <a:r>
              <a:rPr lang="en-US" sz="1400" dirty="0">
                <a:solidFill>
                  <a:srgbClr val="000000"/>
                </a:solidFill>
                <a:latin typeface="DIN-Light"/>
              </a:rPr>
              <a:t>and other substances </a:t>
            </a:r>
            <a:r>
              <a:rPr lang="en-US" sz="1400" dirty="0" err="1">
                <a:solidFill>
                  <a:srgbClr val="000000"/>
                </a:solidFill>
                <a:latin typeface="DIN-Light"/>
              </a:rPr>
              <a:t>ëith</a:t>
            </a:r>
            <a:r>
              <a:rPr lang="en-US" sz="1400" dirty="0">
                <a:solidFill>
                  <a:srgbClr val="000000"/>
                </a:solidFill>
                <a:latin typeface="DIN-Light"/>
              </a:rPr>
              <a:t> a similar chemical structure or similar biological effect(s).</a:t>
            </a:r>
          </a:p>
        </p:txBody>
      </p:sp>
    </p:spTree>
    <p:extLst>
      <p:ext uri="{BB962C8B-B14F-4D97-AF65-F5344CB8AC3E}">
        <p14:creationId xmlns:p14="http://schemas.microsoft.com/office/powerpoint/2010/main" val="39204153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stretch>
            <a:fillRect/>
          </a:stretch>
        </p:blipFill>
        <p:spPr>
          <a:xfrm>
            <a:off x="666205" y="346421"/>
            <a:ext cx="6655746" cy="3687637"/>
          </a:xfrm>
          <a:prstGeom prst="rect">
            <a:avLst/>
          </a:prstGeom>
        </p:spPr>
      </p:pic>
      <p:pic>
        <p:nvPicPr>
          <p:cNvPr id="6" name="Picture 5"/>
          <p:cNvPicPr>
            <a:picLocks noChangeAspect="1"/>
          </p:cNvPicPr>
          <p:nvPr/>
        </p:nvPicPr>
        <p:blipFill>
          <a:blip r:embed="rId3" cstate="print"/>
          <a:stretch>
            <a:fillRect/>
          </a:stretch>
        </p:blipFill>
        <p:spPr>
          <a:xfrm>
            <a:off x="8902719" y="940525"/>
            <a:ext cx="2742434" cy="3551985"/>
          </a:xfrm>
          <a:prstGeom prst="rect">
            <a:avLst/>
          </a:prstGeom>
        </p:spPr>
      </p:pic>
      <p:sp>
        <p:nvSpPr>
          <p:cNvPr id="9" name="TextBox 8"/>
          <p:cNvSpPr txBox="1"/>
          <p:nvPr/>
        </p:nvSpPr>
        <p:spPr>
          <a:xfrm>
            <a:off x="457200" y="4741818"/>
            <a:ext cx="11401570" cy="1815882"/>
          </a:xfrm>
          <a:prstGeom prst="rect">
            <a:avLst/>
          </a:prstGeom>
          <a:noFill/>
        </p:spPr>
        <p:txBody>
          <a:bodyPr wrap="square" rtlCol="0">
            <a:spAutoFit/>
          </a:bodyPr>
          <a:lstStyle/>
          <a:p>
            <a:pPr algn="just"/>
            <a:r>
              <a:rPr lang="en-US" sz="2800" dirty="0"/>
              <a:t>Beta </a:t>
            </a:r>
            <a:r>
              <a:rPr lang="en-US" sz="2800" dirty="0" err="1"/>
              <a:t>bllokatorët</a:t>
            </a:r>
            <a:r>
              <a:rPr lang="en-US" sz="2800" dirty="0"/>
              <a:t>, </a:t>
            </a:r>
            <a:r>
              <a:rPr lang="en-US" sz="2800" dirty="0" err="1"/>
              <a:t>është</a:t>
            </a:r>
            <a:r>
              <a:rPr lang="en-US" sz="2800" dirty="0"/>
              <a:t> </a:t>
            </a:r>
            <a:r>
              <a:rPr lang="en-US" sz="2800" dirty="0" err="1"/>
              <a:t>një</a:t>
            </a:r>
            <a:r>
              <a:rPr lang="en-US" sz="2800" dirty="0"/>
              <a:t> </a:t>
            </a:r>
            <a:r>
              <a:rPr lang="en-US" sz="2800" dirty="0" err="1"/>
              <a:t>klasë</a:t>
            </a:r>
            <a:r>
              <a:rPr lang="en-US" sz="2800" dirty="0"/>
              <a:t> e </a:t>
            </a:r>
            <a:r>
              <a:rPr lang="en-US" sz="2800" dirty="0" err="1"/>
              <a:t>barnave</a:t>
            </a:r>
            <a:r>
              <a:rPr lang="en-US" sz="2800" dirty="0"/>
              <a:t> </a:t>
            </a:r>
            <a:r>
              <a:rPr lang="en-US" sz="2800" dirty="0" err="1"/>
              <a:t>që</a:t>
            </a:r>
            <a:r>
              <a:rPr lang="en-US" sz="2800" dirty="0"/>
              <a:t> </a:t>
            </a:r>
            <a:r>
              <a:rPr lang="en-US" sz="2800" dirty="0" err="1"/>
              <a:t>përdoren</a:t>
            </a:r>
            <a:r>
              <a:rPr lang="en-US" sz="2800" dirty="0"/>
              <a:t> </a:t>
            </a:r>
            <a:r>
              <a:rPr lang="en-US" sz="2800" dirty="0" err="1"/>
              <a:t>posaçërisht</a:t>
            </a:r>
            <a:r>
              <a:rPr lang="en-US" sz="2800" dirty="0"/>
              <a:t> </a:t>
            </a:r>
            <a:r>
              <a:rPr lang="en-US" sz="2800" dirty="0" err="1"/>
              <a:t>për</a:t>
            </a:r>
            <a:r>
              <a:rPr lang="en-US" sz="2800" dirty="0"/>
              <a:t> </a:t>
            </a:r>
            <a:r>
              <a:rPr lang="en-US" sz="2800" dirty="0" err="1"/>
              <a:t>të</a:t>
            </a:r>
            <a:r>
              <a:rPr lang="en-US" sz="2800" dirty="0"/>
              <a:t> </a:t>
            </a:r>
            <a:r>
              <a:rPr lang="en-US" sz="2800" dirty="0" err="1"/>
              <a:t>menaxhuar</a:t>
            </a:r>
            <a:r>
              <a:rPr lang="en-US" sz="2800" dirty="0"/>
              <a:t> </a:t>
            </a:r>
            <a:r>
              <a:rPr lang="en-US" sz="2800" dirty="0" err="1"/>
              <a:t>aritmit</a:t>
            </a:r>
            <a:r>
              <a:rPr lang="en-US" sz="2800" dirty="0"/>
              <a:t> e </a:t>
            </a:r>
            <a:r>
              <a:rPr lang="en-US" sz="2800" dirty="0" err="1"/>
              <a:t>zemrës</a:t>
            </a:r>
            <a:r>
              <a:rPr lang="en-US" sz="2800" dirty="0"/>
              <a:t>, </a:t>
            </a:r>
            <a:r>
              <a:rPr lang="en-US" sz="2800" dirty="0" err="1"/>
              <a:t>dhe</a:t>
            </a:r>
            <a:r>
              <a:rPr lang="en-US" sz="2800" dirty="0"/>
              <a:t> </a:t>
            </a:r>
            <a:r>
              <a:rPr lang="en-US" sz="2800" dirty="0" err="1"/>
              <a:t>për</a:t>
            </a:r>
            <a:r>
              <a:rPr lang="en-US" sz="2800" dirty="0"/>
              <a:t> </a:t>
            </a:r>
            <a:r>
              <a:rPr lang="en-US" sz="2800" dirty="0" err="1"/>
              <a:t>të</a:t>
            </a:r>
            <a:r>
              <a:rPr lang="en-US" sz="2800" dirty="0"/>
              <a:t> </a:t>
            </a:r>
            <a:r>
              <a:rPr lang="en-US" sz="2800" dirty="0" err="1"/>
              <a:t>trajtuar</a:t>
            </a:r>
            <a:r>
              <a:rPr lang="en-US" sz="2800" dirty="0"/>
              <a:t> </a:t>
            </a:r>
            <a:r>
              <a:rPr lang="en-US" sz="2800" dirty="0" err="1"/>
              <a:t>hipertensionin</a:t>
            </a:r>
            <a:r>
              <a:rPr lang="en-US" sz="2800" dirty="0"/>
              <a:t> ……., </a:t>
            </a:r>
            <a:r>
              <a:rPr lang="en-US" sz="2800" dirty="0" err="1"/>
              <a:t>janë</a:t>
            </a:r>
            <a:r>
              <a:rPr lang="en-US" sz="2800" dirty="0"/>
              <a:t> </a:t>
            </a:r>
            <a:r>
              <a:rPr lang="en-US" sz="2800" dirty="0" err="1"/>
              <a:t>kundërshtarët</a:t>
            </a:r>
            <a:r>
              <a:rPr lang="en-US" sz="2800" dirty="0"/>
              <a:t> </a:t>
            </a:r>
            <a:r>
              <a:rPr lang="en-US" sz="2800" dirty="0" err="1"/>
              <a:t>konkurrues</a:t>
            </a:r>
            <a:r>
              <a:rPr lang="en-US" sz="2800" dirty="0"/>
              <a:t> </a:t>
            </a:r>
            <a:r>
              <a:rPr lang="en-US" sz="2800" dirty="0" err="1"/>
              <a:t>që</a:t>
            </a:r>
            <a:r>
              <a:rPr lang="en-US" sz="2800" dirty="0"/>
              <a:t> </a:t>
            </a:r>
            <a:r>
              <a:rPr lang="en-US" sz="2800" dirty="0" err="1"/>
              <a:t>bllokojnë</a:t>
            </a:r>
            <a:r>
              <a:rPr lang="en-US" sz="2800" dirty="0"/>
              <a:t> </a:t>
            </a:r>
            <a:r>
              <a:rPr lang="en-US" sz="2800" dirty="0" err="1"/>
              <a:t>receptorët</a:t>
            </a:r>
            <a:r>
              <a:rPr lang="en-US" sz="2800" dirty="0"/>
              <a:t> </a:t>
            </a:r>
            <a:r>
              <a:rPr lang="en-US" sz="2800" dirty="0" err="1"/>
              <a:t>për</a:t>
            </a:r>
            <a:r>
              <a:rPr lang="en-US" sz="2800" dirty="0"/>
              <a:t> epinephrine </a:t>
            </a:r>
            <a:r>
              <a:rPr lang="en-US" sz="2800" b="1" dirty="0"/>
              <a:t>(adrenalin) </a:t>
            </a:r>
            <a:r>
              <a:rPr lang="en-US" sz="2800" dirty="0" err="1"/>
              <a:t>dhe</a:t>
            </a:r>
            <a:r>
              <a:rPr lang="en-US" sz="2800" dirty="0"/>
              <a:t> norepinephrine (</a:t>
            </a:r>
            <a:r>
              <a:rPr lang="en-US" sz="2800" b="1" dirty="0"/>
              <a:t>noradrenaline</a:t>
            </a:r>
            <a:r>
              <a:rPr lang="en-US" sz="2800" dirty="0"/>
              <a:t>)…….</a:t>
            </a:r>
          </a:p>
        </p:txBody>
      </p:sp>
      <p:sp>
        <p:nvSpPr>
          <p:cNvPr id="10" name="TextBox 9"/>
          <p:cNvSpPr txBox="1"/>
          <p:nvPr/>
        </p:nvSpPr>
        <p:spPr>
          <a:xfrm>
            <a:off x="7654834" y="287383"/>
            <a:ext cx="3435532" cy="461665"/>
          </a:xfrm>
          <a:prstGeom prst="rect">
            <a:avLst/>
          </a:prstGeom>
          <a:noFill/>
        </p:spPr>
        <p:txBody>
          <a:bodyPr wrap="square" rtlCol="0">
            <a:spAutoFit/>
          </a:bodyPr>
          <a:lstStyle/>
          <a:p>
            <a:r>
              <a:rPr lang="en-US" sz="2400" b="1" dirty="0" err="1"/>
              <a:t>Shigjetarët</a:t>
            </a:r>
            <a:endParaRPr lang="en-US" sz="2400" b="1" dirty="0"/>
          </a:p>
        </p:txBody>
      </p:sp>
      <p:cxnSp>
        <p:nvCxnSpPr>
          <p:cNvPr id="12" name="Straight Arrow Connector 11"/>
          <p:cNvCxnSpPr/>
          <p:nvPr/>
        </p:nvCxnSpPr>
        <p:spPr>
          <a:xfrm rot="10800000" flipV="1">
            <a:off x="3108961" y="679269"/>
            <a:ext cx="4532811" cy="25080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14454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619258" y="2284449"/>
            <a:ext cx="6526126" cy="2199818"/>
          </a:xfrm>
          <a:prstGeom prst="rect">
            <a:avLst/>
          </a:prstGeom>
          <a:noFill/>
          <a:ln w="9525">
            <a:noFill/>
            <a:miter lim="800000"/>
            <a:headEnd/>
            <a:tailEnd/>
          </a:ln>
          <a:effectLst/>
        </p:spPr>
      </p:pic>
      <p:pic>
        <p:nvPicPr>
          <p:cNvPr id="3076" name="Picture 4"/>
          <p:cNvPicPr>
            <a:picLocks noChangeAspect="1" noChangeArrowheads="1"/>
          </p:cNvPicPr>
          <p:nvPr/>
        </p:nvPicPr>
        <p:blipFill>
          <a:blip r:embed="rId3"/>
          <a:srcRect/>
          <a:stretch>
            <a:fillRect/>
          </a:stretch>
        </p:blipFill>
        <p:spPr bwMode="auto">
          <a:xfrm>
            <a:off x="766866" y="596537"/>
            <a:ext cx="5737235" cy="1375954"/>
          </a:xfrm>
          <a:prstGeom prst="rect">
            <a:avLst/>
          </a:prstGeom>
          <a:noFill/>
          <a:ln w="9525">
            <a:noFill/>
            <a:miter lim="800000"/>
            <a:headEnd/>
            <a:tailEnd/>
          </a:ln>
          <a:effectLst/>
        </p:spPr>
      </p:pic>
      <p:pic>
        <p:nvPicPr>
          <p:cNvPr id="6" name="Picture 5"/>
          <p:cNvPicPr>
            <a:picLocks noChangeAspect="1"/>
          </p:cNvPicPr>
          <p:nvPr/>
        </p:nvPicPr>
        <p:blipFill>
          <a:blip r:embed="rId4" cstate="print"/>
          <a:stretch>
            <a:fillRect/>
          </a:stretch>
        </p:blipFill>
        <p:spPr>
          <a:xfrm>
            <a:off x="8841701" y="692331"/>
            <a:ext cx="2753377" cy="3566159"/>
          </a:xfrm>
          <a:prstGeom prst="rect">
            <a:avLst/>
          </a:prstGeom>
        </p:spPr>
      </p:pic>
      <p:sp>
        <p:nvSpPr>
          <p:cNvPr id="10" name="Rectangle 9"/>
          <p:cNvSpPr/>
          <p:nvPr/>
        </p:nvSpPr>
        <p:spPr>
          <a:xfrm>
            <a:off x="500742" y="4937760"/>
            <a:ext cx="11203578" cy="1200329"/>
          </a:xfrm>
          <a:prstGeom prst="rect">
            <a:avLst/>
          </a:prstGeom>
        </p:spPr>
        <p:txBody>
          <a:bodyPr wrap="square">
            <a:spAutoFit/>
          </a:bodyPr>
          <a:lstStyle/>
          <a:p>
            <a:pPr algn="just"/>
            <a:r>
              <a:rPr lang="en-US" sz="2400" dirty="0" err="1"/>
              <a:t>Fluksi</a:t>
            </a:r>
            <a:r>
              <a:rPr lang="en-US" sz="2400" dirty="0"/>
              <a:t> </a:t>
            </a:r>
            <a:r>
              <a:rPr lang="en-US" sz="2400" dirty="0" err="1"/>
              <a:t>i</a:t>
            </a:r>
            <a:r>
              <a:rPr lang="en-US" sz="2400" dirty="0"/>
              <a:t> </a:t>
            </a:r>
            <a:r>
              <a:rPr lang="en-US" sz="2400" dirty="0" err="1"/>
              <a:t>veprimit</a:t>
            </a:r>
            <a:r>
              <a:rPr lang="en-US" sz="2400" dirty="0"/>
              <a:t> </a:t>
            </a:r>
            <a:r>
              <a:rPr lang="en-US" sz="2400" dirty="0" err="1"/>
              <a:t>të</a:t>
            </a:r>
            <a:r>
              <a:rPr lang="en-US" sz="2400" dirty="0"/>
              <a:t> </a:t>
            </a:r>
            <a:r>
              <a:rPr lang="en-US" sz="2400" dirty="0" err="1"/>
              <a:t>adrenalinës</a:t>
            </a:r>
            <a:r>
              <a:rPr lang="en-US" sz="2400" dirty="0"/>
              <a:t> </a:t>
            </a:r>
            <a:r>
              <a:rPr lang="en-US" sz="2400" dirty="0" err="1"/>
              <a:t>është</a:t>
            </a:r>
            <a:r>
              <a:rPr lang="en-US" sz="2400" dirty="0"/>
              <a:t> </a:t>
            </a:r>
            <a:r>
              <a:rPr lang="en-US" sz="2400" dirty="0" err="1"/>
              <a:t>një</a:t>
            </a:r>
            <a:r>
              <a:rPr lang="en-US" sz="2400" dirty="0"/>
              <a:t> </a:t>
            </a:r>
            <a:r>
              <a:rPr lang="en-US" sz="2400" dirty="0" err="1"/>
              <a:t>efekt</a:t>
            </a:r>
            <a:r>
              <a:rPr lang="en-US" sz="2400" dirty="0"/>
              <a:t> </a:t>
            </a:r>
            <a:r>
              <a:rPr lang="en-US" sz="2400" dirty="0" err="1"/>
              <a:t>i</a:t>
            </a:r>
            <a:r>
              <a:rPr lang="en-US" sz="2400" dirty="0"/>
              <a:t> </a:t>
            </a:r>
            <a:r>
              <a:rPr lang="en-US" sz="2400" dirty="0" err="1"/>
              <a:t>mirëpritur</a:t>
            </a:r>
            <a:r>
              <a:rPr lang="en-US" sz="2400" dirty="0"/>
              <a:t> </a:t>
            </a:r>
            <a:r>
              <a:rPr lang="en-US" sz="2400" dirty="0" err="1"/>
              <a:t>kur</a:t>
            </a:r>
            <a:r>
              <a:rPr lang="en-US" sz="2400" dirty="0"/>
              <a:t> </a:t>
            </a:r>
            <a:r>
              <a:rPr lang="en-US" sz="2400" dirty="0" err="1"/>
              <a:t>një</a:t>
            </a:r>
            <a:r>
              <a:rPr lang="en-US" sz="2400" dirty="0"/>
              <a:t>  </a:t>
            </a:r>
            <a:r>
              <a:rPr lang="en-US" sz="2400" dirty="0" err="1"/>
              <a:t>sportist</a:t>
            </a:r>
            <a:r>
              <a:rPr lang="en-US" sz="2400" dirty="0"/>
              <a:t> do </a:t>
            </a:r>
            <a:r>
              <a:rPr lang="en-US" sz="2400" dirty="0" err="1"/>
              <a:t>të</a:t>
            </a:r>
            <a:r>
              <a:rPr lang="en-US" sz="2400" dirty="0"/>
              <a:t> </a:t>
            </a:r>
            <a:r>
              <a:rPr lang="en-US" sz="2400" dirty="0" err="1"/>
              <a:t>bëjë</a:t>
            </a:r>
            <a:r>
              <a:rPr lang="en-US" sz="2400" dirty="0"/>
              <a:t> </a:t>
            </a:r>
            <a:r>
              <a:rPr lang="en-US" sz="2400" dirty="0" err="1"/>
              <a:t>luftë</a:t>
            </a:r>
            <a:r>
              <a:rPr lang="en-US" sz="2400" dirty="0"/>
              <a:t> </a:t>
            </a:r>
            <a:r>
              <a:rPr lang="en-US" sz="2400" dirty="0" err="1"/>
              <a:t>në</a:t>
            </a:r>
            <a:r>
              <a:rPr lang="en-US" sz="2400" dirty="0"/>
              <a:t> </a:t>
            </a:r>
            <a:r>
              <a:rPr lang="en-US" sz="2400" dirty="0" err="1"/>
              <a:t>arenën</a:t>
            </a:r>
            <a:r>
              <a:rPr lang="en-US" sz="2400" dirty="0"/>
              <a:t> sportive. Ka </a:t>
            </a:r>
            <a:r>
              <a:rPr lang="en-US" sz="2400" dirty="0" err="1"/>
              <a:t>një</a:t>
            </a:r>
            <a:r>
              <a:rPr lang="en-US" sz="2400" dirty="0"/>
              <a:t> </a:t>
            </a:r>
            <a:r>
              <a:rPr lang="en-US" sz="2400" dirty="0" err="1"/>
              <a:t>rritje</a:t>
            </a:r>
            <a:r>
              <a:rPr lang="en-US" sz="2400" dirty="0"/>
              <a:t> </a:t>
            </a:r>
            <a:r>
              <a:rPr lang="en-US" sz="2400" dirty="0" err="1"/>
              <a:t>të</a:t>
            </a:r>
            <a:r>
              <a:rPr lang="en-US" sz="2400" dirty="0"/>
              <a:t> </a:t>
            </a:r>
            <a:r>
              <a:rPr lang="en-US" sz="2400" dirty="0" err="1"/>
              <a:t>energjisë</a:t>
            </a:r>
            <a:r>
              <a:rPr lang="en-US" sz="2400" dirty="0"/>
              <a:t> </a:t>
            </a:r>
            <a:r>
              <a:rPr lang="en-US" sz="2400" dirty="0" err="1"/>
              <a:t>të</a:t>
            </a:r>
            <a:r>
              <a:rPr lang="en-US" sz="2400" dirty="0"/>
              <a:t> </a:t>
            </a:r>
            <a:r>
              <a:rPr lang="en-US" sz="2400" dirty="0" err="1"/>
              <a:t>dërguar</a:t>
            </a:r>
            <a:r>
              <a:rPr lang="en-US" sz="2400" dirty="0"/>
              <a:t> </a:t>
            </a:r>
            <a:r>
              <a:rPr lang="en-US" sz="2400" dirty="0" err="1"/>
              <a:t>në</a:t>
            </a:r>
            <a:r>
              <a:rPr lang="en-US" sz="2400" dirty="0"/>
              <a:t> </a:t>
            </a:r>
            <a:r>
              <a:rPr lang="en-US" sz="2400" dirty="0" err="1"/>
              <a:t>muskuj</a:t>
            </a:r>
            <a:r>
              <a:rPr lang="en-US" sz="2400" dirty="0"/>
              <a:t> </a:t>
            </a:r>
            <a:r>
              <a:rPr lang="en-US" sz="2400" dirty="0" err="1"/>
              <a:t>dhe</a:t>
            </a:r>
            <a:r>
              <a:rPr lang="en-US" sz="2400" dirty="0"/>
              <a:t> </a:t>
            </a:r>
            <a:r>
              <a:rPr lang="en-US" sz="2400" dirty="0" err="1"/>
              <a:t>reagimi</a:t>
            </a:r>
            <a:r>
              <a:rPr lang="en-US" sz="2400" dirty="0"/>
              <a:t> </a:t>
            </a:r>
            <a:r>
              <a:rPr lang="en-US" sz="2400" dirty="0" err="1"/>
              <a:t>i</a:t>
            </a:r>
            <a:r>
              <a:rPr lang="en-US" sz="2400" dirty="0"/>
              <a:t> </a:t>
            </a:r>
            <a:r>
              <a:rPr lang="en-US" sz="2400" dirty="0" err="1"/>
              <a:t>muskujve</a:t>
            </a:r>
            <a:r>
              <a:rPr lang="en-US" sz="2400" dirty="0"/>
              <a:t> </a:t>
            </a:r>
            <a:r>
              <a:rPr lang="en-US" sz="2400" dirty="0" err="1"/>
              <a:t>është</a:t>
            </a:r>
            <a:r>
              <a:rPr lang="en-US" sz="2400" dirty="0"/>
              <a:t> </a:t>
            </a:r>
            <a:r>
              <a:rPr lang="en-US" sz="2400" dirty="0" err="1"/>
              <a:t>rritja</a:t>
            </a:r>
            <a:r>
              <a:rPr lang="en-US" sz="2400" dirty="0"/>
              <a:t> e </a:t>
            </a:r>
            <a:r>
              <a:rPr lang="en-US" sz="2400" dirty="0" err="1"/>
              <a:t>aftësisë</a:t>
            </a:r>
            <a:r>
              <a:rPr lang="en-US" sz="2400" dirty="0"/>
              <a:t> </a:t>
            </a:r>
            <a:r>
              <a:rPr lang="en-US" sz="2400" dirty="0" err="1"/>
              <a:t>së</a:t>
            </a:r>
            <a:r>
              <a:rPr lang="en-US" sz="2400" dirty="0"/>
              <a:t> </a:t>
            </a:r>
            <a:r>
              <a:rPr lang="en-US" sz="2400" dirty="0" err="1"/>
              <a:t>tyre</a:t>
            </a:r>
            <a:r>
              <a:rPr lang="en-US" sz="2400" dirty="0"/>
              <a:t> </a:t>
            </a:r>
            <a:r>
              <a:rPr lang="en-US" sz="2400" dirty="0" err="1"/>
              <a:t>për</a:t>
            </a:r>
            <a:r>
              <a:rPr lang="en-US" sz="2400" dirty="0"/>
              <a:t> </a:t>
            </a:r>
            <a:r>
              <a:rPr lang="en-US" sz="2400" dirty="0" err="1"/>
              <a:t>të</a:t>
            </a:r>
            <a:r>
              <a:rPr lang="en-US" sz="2400" dirty="0"/>
              <a:t> </a:t>
            </a:r>
            <a:r>
              <a:rPr lang="en-US" sz="2400" dirty="0" err="1"/>
              <a:t>reaguar</a:t>
            </a:r>
            <a:r>
              <a:rPr lang="en-US" sz="2400" dirty="0"/>
              <a: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907" y="4454184"/>
            <a:ext cx="10683240" cy="1960063"/>
          </a:xfrm>
        </p:spPr>
        <p:txBody>
          <a:bodyPr>
            <a:normAutofit/>
          </a:bodyPr>
          <a:lstStyle/>
          <a:p>
            <a:pPr algn="just"/>
            <a:r>
              <a:rPr lang="en-US" sz="2400" b="1" dirty="0" err="1"/>
              <a:t>Glucocorticoids</a:t>
            </a:r>
            <a:r>
              <a:rPr lang="en-US" sz="2400" dirty="0"/>
              <a:t> </a:t>
            </a:r>
            <a:r>
              <a:rPr lang="en-US" sz="2400" dirty="0" err="1"/>
              <a:t>janë</a:t>
            </a:r>
            <a:r>
              <a:rPr lang="en-US" sz="2400" dirty="0"/>
              <a:t> </a:t>
            </a:r>
            <a:r>
              <a:rPr lang="en-US" sz="2400" dirty="0" err="1"/>
              <a:t>në</a:t>
            </a:r>
            <a:r>
              <a:rPr lang="en-US" sz="2400" dirty="0"/>
              <a:t> </a:t>
            </a:r>
            <a:r>
              <a:rPr lang="en-US" sz="2400" dirty="0" err="1"/>
              <a:t>një</a:t>
            </a:r>
            <a:r>
              <a:rPr lang="en-US" sz="2400" dirty="0"/>
              <a:t> </a:t>
            </a:r>
            <a:r>
              <a:rPr lang="en-US" sz="2400" dirty="0" err="1"/>
              <a:t>grup</a:t>
            </a:r>
            <a:r>
              <a:rPr lang="en-US" sz="2400" dirty="0"/>
              <a:t> me </a:t>
            </a:r>
            <a:r>
              <a:rPr lang="en-US" sz="2400" dirty="0" err="1"/>
              <a:t>kortikosteroidet</a:t>
            </a:r>
            <a:r>
              <a:rPr lang="en-US" sz="2400" dirty="0"/>
              <a:t>, </a:t>
            </a:r>
            <a:r>
              <a:rPr lang="en-US" sz="2400" dirty="0" err="1"/>
              <a:t>të</a:t>
            </a:r>
            <a:r>
              <a:rPr lang="en-US" sz="2400" dirty="0"/>
              <a:t> </a:t>
            </a:r>
            <a:r>
              <a:rPr lang="en-US" sz="2400" dirty="0" err="1"/>
              <a:t>cilat</a:t>
            </a:r>
            <a:r>
              <a:rPr lang="en-US" sz="2400" dirty="0"/>
              <a:t> </a:t>
            </a:r>
            <a:r>
              <a:rPr lang="en-US" sz="2400" dirty="0" err="1"/>
              <a:t>janë</a:t>
            </a:r>
            <a:r>
              <a:rPr lang="en-US" sz="2400" dirty="0"/>
              <a:t> </a:t>
            </a:r>
            <a:r>
              <a:rPr lang="en-US" sz="2400" dirty="0" err="1"/>
              <a:t>një</a:t>
            </a:r>
            <a:r>
              <a:rPr lang="en-US" sz="2400" dirty="0"/>
              <a:t> </a:t>
            </a:r>
            <a:r>
              <a:rPr lang="en-US" sz="2400" dirty="0" err="1"/>
              <a:t>klasë</a:t>
            </a:r>
            <a:r>
              <a:rPr lang="en-US" sz="2400" dirty="0"/>
              <a:t> e </a:t>
            </a:r>
            <a:r>
              <a:rPr lang="en-US" sz="2400" dirty="0" err="1"/>
              <a:t>hormoneve</a:t>
            </a:r>
            <a:r>
              <a:rPr lang="en-US" sz="2400" dirty="0"/>
              <a:t> </a:t>
            </a:r>
            <a:r>
              <a:rPr lang="en-US" sz="2400" dirty="0" err="1"/>
              <a:t>steroide</a:t>
            </a:r>
            <a:r>
              <a:rPr lang="en-US" sz="2400" dirty="0"/>
              <a:t>. </a:t>
            </a:r>
            <a:r>
              <a:rPr lang="en-US" sz="2400" dirty="0" err="1"/>
              <a:t>Përdoren</a:t>
            </a:r>
            <a:r>
              <a:rPr lang="en-US" sz="2400" dirty="0"/>
              <a:t> </a:t>
            </a:r>
            <a:r>
              <a:rPr lang="en-US" sz="2400" dirty="0" err="1"/>
              <a:t>si</a:t>
            </a:r>
            <a:r>
              <a:rPr lang="en-US" sz="2400" dirty="0"/>
              <a:t> </a:t>
            </a:r>
            <a:r>
              <a:rPr lang="en-US" sz="2400" dirty="0" err="1"/>
              <a:t>barëra</a:t>
            </a:r>
            <a:r>
              <a:rPr lang="en-US" sz="2400" dirty="0"/>
              <a:t> anti-</a:t>
            </a:r>
            <a:r>
              <a:rPr lang="en-US" sz="2400" dirty="0" err="1"/>
              <a:t>inflamatore</a:t>
            </a:r>
            <a:r>
              <a:rPr lang="en-US" sz="2400" dirty="0"/>
              <a:t> </a:t>
            </a:r>
            <a:r>
              <a:rPr lang="en-US" sz="2400" dirty="0" err="1"/>
              <a:t>për</a:t>
            </a:r>
            <a:r>
              <a:rPr lang="en-US" sz="2400" dirty="0"/>
              <a:t> </a:t>
            </a:r>
            <a:r>
              <a:rPr lang="en-US" sz="2400" dirty="0" err="1"/>
              <a:t>shtypjen</a:t>
            </a:r>
            <a:r>
              <a:rPr lang="en-US" sz="2400" dirty="0"/>
              <a:t> e </a:t>
            </a:r>
            <a:r>
              <a:rPr lang="en-US" sz="2400" dirty="0" err="1"/>
              <a:t>inflamacionit</a:t>
            </a:r>
            <a:r>
              <a:rPr lang="en-US" sz="2400" dirty="0"/>
              <a:t> </a:t>
            </a:r>
            <a:r>
              <a:rPr lang="en-US" sz="2400" dirty="0" err="1"/>
              <a:t>në</a:t>
            </a:r>
            <a:r>
              <a:rPr lang="en-US" sz="2400" dirty="0"/>
              <a:t> </a:t>
            </a:r>
            <a:r>
              <a:rPr lang="en-US" sz="2400" dirty="0" err="1"/>
              <a:t>sëmundjet</a:t>
            </a:r>
            <a:r>
              <a:rPr lang="en-US" sz="2400" dirty="0"/>
              <a:t> </a:t>
            </a:r>
            <a:r>
              <a:rPr lang="en-US" sz="2400" dirty="0" err="1"/>
              <a:t>kronike</a:t>
            </a:r>
            <a:r>
              <a:rPr lang="en-US" sz="2400" dirty="0"/>
              <a:t> </a:t>
            </a:r>
            <a:r>
              <a:rPr lang="en-US" sz="2400" dirty="0" err="1"/>
              <a:t>inflamatore</a:t>
            </a:r>
            <a:r>
              <a:rPr lang="en-US" sz="2400" dirty="0"/>
              <a:t> </a:t>
            </a:r>
            <a:r>
              <a:rPr lang="en-US" sz="2400" dirty="0" err="1"/>
              <a:t>si</a:t>
            </a:r>
            <a:r>
              <a:rPr lang="en-US" sz="2400" dirty="0"/>
              <a:t> </a:t>
            </a:r>
            <a:r>
              <a:rPr lang="en-US" sz="2400" dirty="0" err="1"/>
              <a:t>astma</a:t>
            </a:r>
            <a:r>
              <a:rPr lang="en-US" sz="2400" dirty="0"/>
              <a:t>, </a:t>
            </a:r>
            <a:r>
              <a:rPr lang="en-US" sz="2400" dirty="0" err="1"/>
              <a:t>artriti</a:t>
            </a:r>
            <a:r>
              <a:rPr lang="en-US" sz="2400" dirty="0"/>
              <a:t> </a:t>
            </a:r>
            <a:r>
              <a:rPr lang="en-US" sz="2400" dirty="0" err="1"/>
              <a:t>reumatoid</a:t>
            </a:r>
            <a:r>
              <a:rPr lang="en-US" sz="2400" dirty="0"/>
              <a:t>, </a:t>
            </a:r>
            <a:r>
              <a:rPr lang="en-US" sz="2400" dirty="0" err="1"/>
              <a:t>sëmundjet</a:t>
            </a:r>
            <a:r>
              <a:rPr lang="en-US" sz="2400" dirty="0"/>
              <a:t> e </a:t>
            </a:r>
            <a:r>
              <a:rPr lang="en-US" sz="2400" dirty="0" err="1"/>
              <a:t>zorrëve</a:t>
            </a:r>
            <a:r>
              <a:rPr lang="en-US" sz="2400" dirty="0"/>
              <a:t> </a:t>
            </a:r>
            <a:r>
              <a:rPr lang="en-US" sz="2400" dirty="0" err="1"/>
              <a:t>inflamatore</a:t>
            </a:r>
            <a:r>
              <a:rPr lang="en-US" sz="2400" dirty="0"/>
              <a:t> </a:t>
            </a:r>
            <a:r>
              <a:rPr lang="en-US" sz="2400" dirty="0" err="1"/>
              <a:t>dhe</a:t>
            </a:r>
            <a:r>
              <a:rPr lang="en-US" sz="2400" dirty="0"/>
              <a:t> </a:t>
            </a:r>
            <a:r>
              <a:rPr lang="en-US" sz="2400" dirty="0" err="1"/>
              <a:t>sëmundjet</a:t>
            </a:r>
            <a:r>
              <a:rPr lang="en-US" sz="2400" dirty="0"/>
              <a:t> </a:t>
            </a:r>
            <a:r>
              <a:rPr lang="en-US" sz="2400" dirty="0" err="1"/>
              <a:t>autoimune</a:t>
            </a:r>
            <a:r>
              <a:rPr lang="en-US" sz="2400" dirty="0"/>
              <a:t>. </a:t>
            </a:r>
            <a:r>
              <a:rPr lang="en-US" sz="2400" dirty="0" err="1"/>
              <a:t>Shembuj</a:t>
            </a:r>
            <a:r>
              <a:rPr lang="en-US" sz="2400" dirty="0"/>
              <a:t>: cortisone, </a:t>
            </a:r>
            <a:r>
              <a:rPr lang="en-US" sz="2400" dirty="0" err="1"/>
              <a:t>dexamethasone</a:t>
            </a:r>
            <a:r>
              <a:rPr lang="en-US" sz="2400" dirty="0"/>
              <a:t>, hydrocortisone, </a:t>
            </a:r>
            <a:r>
              <a:rPr lang="en-US" sz="2400" dirty="0" err="1"/>
              <a:t>prednisolone</a:t>
            </a:r>
            <a:r>
              <a:rPr lang="en-US" sz="2400" dirty="0"/>
              <a:t>.</a:t>
            </a:r>
          </a:p>
        </p:txBody>
      </p:sp>
      <p:pic>
        <p:nvPicPr>
          <p:cNvPr id="3074" name="Picture 2"/>
          <p:cNvPicPr>
            <a:picLocks noGrp="1" noChangeAspect="1" noChangeArrowheads="1"/>
          </p:cNvPicPr>
          <p:nvPr>
            <p:ph idx="1"/>
          </p:nvPr>
        </p:nvPicPr>
        <p:blipFill>
          <a:blip r:embed="rId2"/>
          <a:srcRect/>
          <a:stretch>
            <a:fillRect/>
          </a:stretch>
        </p:blipFill>
        <p:spPr bwMode="auto">
          <a:xfrm>
            <a:off x="683046" y="525860"/>
            <a:ext cx="6603828" cy="1538071"/>
          </a:xfrm>
          <a:prstGeom prst="rect">
            <a:avLst/>
          </a:prstGeom>
          <a:noFill/>
          <a:ln w="9525">
            <a:noFill/>
            <a:miter lim="800000"/>
            <a:headEnd/>
            <a:tailEnd/>
          </a:ln>
          <a:effectLst/>
        </p:spPr>
      </p:pic>
      <p:pic>
        <p:nvPicPr>
          <p:cNvPr id="6" name="Picture 5"/>
          <p:cNvPicPr>
            <a:picLocks noChangeAspect="1"/>
          </p:cNvPicPr>
          <p:nvPr/>
        </p:nvPicPr>
        <p:blipFill>
          <a:blip r:embed="rId3" cstate="print"/>
          <a:stretch>
            <a:fillRect/>
          </a:stretch>
        </p:blipFill>
        <p:spPr>
          <a:xfrm>
            <a:off x="8253871" y="535577"/>
            <a:ext cx="2723120" cy="3526971"/>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420189" y="2878978"/>
            <a:ext cx="6228362" cy="2359228"/>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517208" y="998902"/>
            <a:ext cx="5206498" cy="1456916"/>
          </a:xfrm>
          <a:prstGeom prst="rect">
            <a:avLst/>
          </a:prstGeom>
          <a:noFill/>
          <a:ln w="9525">
            <a:noFill/>
            <a:miter lim="800000"/>
            <a:headEnd/>
            <a:tailEnd/>
          </a:ln>
          <a:effectLst/>
        </p:spPr>
      </p:pic>
      <p:pic>
        <p:nvPicPr>
          <p:cNvPr id="5" name="Picture 4"/>
          <p:cNvPicPr>
            <a:picLocks noChangeAspect="1"/>
          </p:cNvPicPr>
          <p:nvPr/>
        </p:nvPicPr>
        <p:blipFill>
          <a:blip r:embed="rId4" cstate="print"/>
          <a:stretch>
            <a:fillRect/>
          </a:stretch>
        </p:blipFill>
        <p:spPr>
          <a:xfrm>
            <a:off x="8726184" y="1397850"/>
            <a:ext cx="2995338" cy="3879545"/>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Grp="1" noChangeAspect="1" noChangeArrowheads="1"/>
          </p:cNvPicPr>
          <p:nvPr>
            <p:ph idx="1"/>
          </p:nvPr>
        </p:nvPicPr>
        <p:blipFill>
          <a:blip r:embed="rId2"/>
          <a:srcRect/>
          <a:stretch>
            <a:fillRect/>
          </a:stretch>
        </p:blipFill>
        <p:spPr bwMode="auto">
          <a:xfrm>
            <a:off x="541835" y="1147603"/>
            <a:ext cx="6056443" cy="4835185"/>
          </a:xfrm>
          <a:prstGeom prst="rect">
            <a:avLst/>
          </a:prstGeom>
          <a:noFill/>
          <a:ln w="9525">
            <a:noFill/>
            <a:miter lim="800000"/>
            <a:headEnd/>
            <a:tailEnd/>
          </a:ln>
          <a:effectLst/>
        </p:spPr>
      </p:pic>
      <p:pic>
        <p:nvPicPr>
          <p:cNvPr id="6" name="Picture 5"/>
          <p:cNvPicPr>
            <a:picLocks noChangeAspect="1"/>
          </p:cNvPicPr>
          <p:nvPr/>
        </p:nvPicPr>
        <p:blipFill>
          <a:blip r:embed="rId3" cstate="print"/>
          <a:stretch>
            <a:fillRect/>
          </a:stretch>
        </p:blipFill>
        <p:spPr>
          <a:xfrm>
            <a:off x="8869877" y="1763612"/>
            <a:ext cx="2808317" cy="3637316"/>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stretch>
            <a:fillRect/>
          </a:stretch>
        </p:blipFill>
        <p:spPr>
          <a:xfrm>
            <a:off x="9122426" y="1685235"/>
            <a:ext cx="2808317" cy="3637316"/>
          </a:xfrm>
          <a:prstGeom prst="rect">
            <a:avLst/>
          </a:prstGeom>
        </p:spPr>
      </p:pic>
      <p:pic>
        <p:nvPicPr>
          <p:cNvPr id="1026" name="Picture 2"/>
          <p:cNvPicPr>
            <a:picLocks noChangeAspect="1" noChangeArrowheads="1"/>
          </p:cNvPicPr>
          <p:nvPr/>
        </p:nvPicPr>
        <p:blipFill>
          <a:blip r:embed="rId3"/>
          <a:srcRect/>
          <a:stretch>
            <a:fillRect/>
          </a:stretch>
        </p:blipFill>
        <p:spPr bwMode="auto">
          <a:xfrm>
            <a:off x="286839" y="216218"/>
            <a:ext cx="4381500" cy="1304925"/>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0" y="1638437"/>
            <a:ext cx="4981575" cy="2562225"/>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a:srcRect/>
          <a:stretch>
            <a:fillRect/>
          </a:stretch>
        </p:blipFill>
        <p:spPr bwMode="auto">
          <a:xfrm>
            <a:off x="4772162" y="156754"/>
            <a:ext cx="4371975" cy="1266825"/>
          </a:xfrm>
          <a:prstGeom prst="rect">
            <a:avLst/>
          </a:prstGeom>
          <a:noFill/>
          <a:ln w="9525">
            <a:noFill/>
            <a:miter lim="800000"/>
            <a:headEnd/>
            <a:tailEnd/>
          </a:ln>
          <a:effectLst/>
        </p:spPr>
      </p:pic>
      <p:pic>
        <p:nvPicPr>
          <p:cNvPr id="1029" name="Picture 5"/>
          <p:cNvPicPr>
            <a:picLocks noChangeAspect="1" noChangeArrowheads="1"/>
          </p:cNvPicPr>
          <p:nvPr/>
        </p:nvPicPr>
        <p:blipFill>
          <a:blip r:embed="rId6"/>
          <a:srcRect/>
          <a:stretch>
            <a:fillRect/>
          </a:stretch>
        </p:blipFill>
        <p:spPr bwMode="auto">
          <a:xfrm>
            <a:off x="4742498" y="2019708"/>
            <a:ext cx="4352925" cy="676275"/>
          </a:xfrm>
          <a:prstGeom prst="rect">
            <a:avLst/>
          </a:prstGeom>
          <a:noFill/>
          <a:ln w="9525">
            <a:noFill/>
            <a:miter lim="800000"/>
            <a:headEnd/>
            <a:tailEnd/>
          </a:ln>
          <a:effectLst/>
        </p:spPr>
      </p:pic>
      <p:pic>
        <p:nvPicPr>
          <p:cNvPr id="1030" name="Picture 6"/>
          <p:cNvPicPr>
            <a:picLocks noChangeAspect="1" noChangeArrowheads="1"/>
          </p:cNvPicPr>
          <p:nvPr/>
        </p:nvPicPr>
        <p:blipFill>
          <a:blip r:embed="rId7"/>
          <a:srcRect/>
          <a:stretch>
            <a:fillRect/>
          </a:stretch>
        </p:blipFill>
        <p:spPr bwMode="auto">
          <a:xfrm>
            <a:off x="4736646" y="3673927"/>
            <a:ext cx="4286250" cy="685800"/>
          </a:xfrm>
          <a:prstGeom prst="rect">
            <a:avLst/>
          </a:prstGeom>
          <a:noFill/>
          <a:ln w="9525">
            <a:noFill/>
            <a:miter lim="800000"/>
            <a:headEnd/>
            <a:tailEnd/>
          </a:ln>
          <a:effectLst/>
        </p:spPr>
      </p:pic>
      <p:pic>
        <p:nvPicPr>
          <p:cNvPr id="1031" name="Picture 7"/>
          <p:cNvPicPr>
            <a:picLocks noChangeAspect="1" noChangeArrowheads="1"/>
          </p:cNvPicPr>
          <p:nvPr/>
        </p:nvPicPr>
        <p:blipFill>
          <a:blip r:embed="rId8"/>
          <a:srcRect/>
          <a:stretch>
            <a:fillRect/>
          </a:stretch>
        </p:blipFill>
        <p:spPr bwMode="auto">
          <a:xfrm>
            <a:off x="307113" y="4348843"/>
            <a:ext cx="4314825" cy="2209800"/>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730" y="177353"/>
            <a:ext cx="11539469" cy="764343"/>
          </a:xfrm>
        </p:spPr>
        <p:txBody>
          <a:bodyPr>
            <a:normAutofit fontScale="90000"/>
          </a:bodyPr>
          <a:lstStyle/>
          <a:p>
            <a:pPr algn="ctr"/>
            <a:br>
              <a:rPr lang="en-US" sz="2800" dirty="0"/>
            </a:br>
            <a:br>
              <a:rPr lang="en-US" sz="2800" dirty="0"/>
            </a:br>
            <a:r>
              <a:rPr lang="en-US" sz="3600" b="1" dirty="0" err="1"/>
              <a:t>Pasaporta</a:t>
            </a:r>
            <a:r>
              <a:rPr lang="en-US" sz="3600" b="1" dirty="0"/>
              <a:t> </a:t>
            </a:r>
            <a:r>
              <a:rPr lang="en-US" sz="3600" b="1" dirty="0" err="1"/>
              <a:t>biologjike</a:t>
            </a:r>
            <a:r>
              <a:rPr lang="en-US" sz="3600" b="1" dirty="0"/>
              <a:t> e </a:t>
            </a:r>
            <a:r>
              <a:rPr lang="en-US" sz="3600" b="1" dirty="0" err="1"/>
              <a:t>sportistëve</a:t>
            </a:r>
            <a:r>
              <a:rPr lang="en-US" sz="3600" b="1" dirty="0"/>
              <a:t> </a:t>
            </a:r>
            <a:r>
              <a:rPr lang="en-US" sz="3600" dirty="0"/>
              <a:t>(ABP)</a:t>
            </a:r>
            <a:r>
              <a:rPr lang="en-US" sz="3600" b="1" dirty="0"/>
              <a:t> </a:t>
            </a:r>
            <a:br>
              <a:rPr lang="en-US" sz="2400" dirty="0"/>
            </a:br>
            <a:br>
              <a:rPr lang="en-US" sz="2800" dirty="0"/>
            </a:br>
            <a:endParaRPr lang="en-US" sz="2800" dirty="0"/>
          </a:p>
        </p:txBody>
      </p:sp>
      <p:sp>
        <p:nvSpPr>
          <p:cNvPr id="3" name="Content Placeholder 2"/>
          <p:cNvSpPr>
            <a:spLocks noGrp="1"/>
          </p:cNvSpPr>
          <p:nvPr>
            <p:ph idx="1"/>
          </p:nvPr>
        </p:nvSpPr>
        <p:spPr>
          <a:xfrm>
            <a:off x="182881" y="941696"/>
            <a:ext cx="8351520" cy="5690923"/>
          </a:xfrm>
        </p:spPr>
        <p:txBody>
          <a:bodyPr>
            <a:normAutofit/>
          </a:bodyPr>
          <a:lstStyle/>
          <a:p>
            <a:pPr marL="457200" lvl="1" indent="0" algn="just">
              <a:buNone/>
            </a:pPr>
            <a:r>
              <a:rPr lang="en-US" sz="3200" dirty="0" err="1">
                <a:latin typeface="+mj-lt"/>
              </a:rPr>
              <a:t>Pasaporta</a:t>
            </a:r>
            <a:r>
              <a:rPr lang="en-US" sz="3200" dirty="0">
                <a:latin typeface="+mj-lt"/>
              </a:rPr>
              <a:t> </a:t>
            </a:r>
            <a:r>
              <a:rPr lang="en-US" sz="3200" dirty="0" err="1">
                <a:latin typeface="+mj-lt"/>
              </a:rPr>
              <a:t>Biologjike</a:t>
            </a:r>
            <a:r>
              <a:rPr lang="en-US" sz="3200" dirty="0">
                <a:latin typeface="+mj-lt"/>
              </a:rPr>
              <a:t> e </a:t>
            </a:r>
            <a:r>
              <a:rPr lang="en-US" sz="3200" dirty="0" err="1">
                <a:latin typeface="+mj-lt"/>
              </a:rPr>
              <a:t>Sportistëve</a:t>
            </a:r>
            <a:r>
              <a:rPr lang="en-US" sz="3200" dirty="0">
                <a:latin typeface="+mj-lt"/>
              </a:rPr>
              <a:t> (ABP) </a:t>
            </a:r>
            <a:r>
              <a:rPr lang="en-US" sz="3200" dirty="0" err="1">
                <a:latin typeface="+mj-lt"/>
              </a:rPr>
              <a:t>është</a:t>
            </a:r>
            <a:r>
              <a:rPr lang="en-US" sz="3200" dirty="0">
                <a:latin typeface="+mj-lt"/>
              </a:rPr>
              <a:t> </a:t>
            </a:r>
            <a:r>
              <a:rPr lang="en-US" sz="3200" b="1" dirty="0" err="1">
                <a:latin typeface="+mj-lt"/>
              </a:rPr>
              <a:t>për</a:t>
            </a:r>
            <a:r>
              <a:rPr lang="en-US" sz="3200" b="1" dirty="0">
                <a:latin typeface="+mj-lt"/>
              </a:rPr>
              <a:t> </a:t>
            </a:r>
            <a:r>
              <a:rPr lang="en-US" sz="3200" b="1" dirty="0" err="1">
                <a:latin typeface="+mj-lt"/>
              </a:rPr>
              <a:t>të</a:t>
            </a:r>
            <a:r>
              <a:rPr lang="en-US" sz="3200" b="1" dirty="0">
                <a:latin typeface="+mj-lt"/>
              </a:rPr>
              <a:t> </a:t>
            </a:r>
            <a:r>
              <a:rPr lang="en-US" sz="3200" b="1" dirty="0" err="1">
                <a:latin typeface="+mj-lt"/>
              </a:rPr>
              <a:t>monitoruar</a:t>
            </a:r>
            <a:r>
              <a:rPr lang="en-US" sz="3200" b="1" dirty="0">
                <a:latin typeface="+mj-lt"/>
              </a:rPr>
              <a:t> </a:t>
            </a:r>
            <a:r>
              <a:rPr lang="en-US" sz="3200" b="1" dirty="0" err="1">
                <a:latin typeface="+mj-lt"/>
              </a:rPr>
              <a:t>dhe</a:t>
            </a:r>
            <a:r>
              <a:rPr lang="en-US" sz="3200" b="1" dirty="0">
                <a:latin typeface="+mj-lt"/>
              </a:rPr>
              <a:t> </a:t>
            </a:r>
            <a:r>
              <a:rPr lang="en-US" sz="3200" b="1" dirty="0" err="1">
                <a:latin typeface="+mj-lt"/>
              </a:rPr>
              <a:t>zgjedhur</a:t>
            </a:r>
            <a:r>
              <a:rPr lang="en-US" sz="3200" b="1" dirty="0">
                <a:latin typeface="+mj-lt"/>
              </a:rPr>
              <a:t> </a:t>
            </a:r>
            <a:r>
              <a:rPr lang="en-US" sz="3200" b="1" dirty="0" err="1">
                <a:latin typeface="+mj-lt"/>
              </a:rPr>
              <a:t>variablat</a:t>
            </a:r>
            <a:r>
              <a:rPr lang="en-US" sz="3200" b="1" dirty="0">
                <a:latin typeface="+mj-lt"/>
              </a:rPr>
              <a:t> </a:t>
            </a:r>
            <a:r>
              <a:rPr lang="en-US" sz="3200" b="1" dirty="0" err="1">
                <a:latin typeface="+mj-lt"/>
              </a:rPr>
              <a:t>biologjike</a:t>
            </a:r>
            <a:r>
              <a:rPr lang="en-US" sz="3200" b="1" dirty="0">
                <a:latin typeface="+mj-lt"/>
              </a:rPr>
              <a:t> </a:t>
            </a:r>
            <a:r>
              <a:rPr lang="en-US" sz="3200" dirty="0">
                <a:latin typeface="+mj-lt"/>
              </a:rPr>
              <a:t>me </a:t>
            </a:r>
            <a:r>
              <a:rPr lang="en-US" sz="3200" dirty="0" err="1">
                <a:latin typeface="+mj-lt"/>
              </a:rPr>
              <a:t>kalimin</a:t>
            </a:r>
            <a:r>
              <a:rPr lang="en-US" sz="3200" dirty="0">
                <a:latin typeface="+mj-lt"/>
              </a:rPr>
              <a:t> e </a:t>
            </a:r>
            <a:r>
              <a:rPr lang="en-US" sz="3200" dirty="0" err="1">
                <a:latin typeface="+mj-lt"/>
              </a:rPr>
              <a:t>kohës</a:t>
            </a:r>
            <a:r>
              <a:rPr lang="en-US" sz="3200" dirty="0">
                <a:latin typeface="+mj-lt"/>
              </a:rPr>
              <a:t> </a:t>
            </a:r>
            <a:r>
              <a:rPr lang="en-US" sz="3200" dirty="0" err="1">
                <a:latin typeface="+mj-lt"/>
              </a:rPr>
              <a:t>që</a:t>
            </a:r>
            <a:r>
              <a:rPr lang="en-US" sz="3200" dirty="0">
                <a:latin typeface="+mj-lt"/>
              </a:rPr>
              <a:t> </a:t>
            </a:r>
            <a:r>
              <a:rPr lang="en-US" sz="3200" b="1" dirty="0" err="1">
                <a:latin typeface="+mj-lt"/>
              </a:rPr>
              <a:t>në</a:t>
            </a:r>
            <a:r>
              <a:rPr lang="en-US" sz="3200" b="1" dirty="0">
                <a:latin typeface="+mj-lt"/>
              </a:rPr>
              <a:t> </a:t>
            </a:r>
            <a:r>
              <a:rPr lang="en-US" sz="3200" b="1" dirty="0" err="1">
                <a:latin typeface="+mj-lt"/>
              </a:rPr>
              <a:t>mënyrë</a:t>
            </a:r>
            <a:r>
              <a:rPr lang="en-US" sz="3200" b="1" dirty="0">
                <a:latin typeface="+mj-lt"/>
              </a:rPr>
              <a:t> </a:t>
            </a:r>
            <a:r>
              <a:rPr lang="en-US" sz="3200" b="1" dirty="0" err="1">
                <a:latin typeface="+mj-lt"/>
              </a:rPr>
              <a:t>indirekte</a:t>
            </a:r>
            <a:r>
              <a:rPr lang="en-US" sz="3200" b="1" dirty="0">
                <a:latin typeface="+mj-lt"/>
              </a:rPr>
              <a:t> </a:t>
            </a:r>
            <a:r>
              <a:rPr lang="en-US" sz="3200" b="1" dirty="0" err="1">
                <a:latin typeface="+mj-lt"/>
              </a:rPr>
              <a:t>të</a:t>
            </a:r>
            <a:r>
              <a:rPr lang="en-US" sz="3200" b="1" dirty="0">
                <a:latin typeface="+mj-lt"/>
              </a:rPr>
              <a:t> </a:t>
            </a:r>
            <a:r>
              <a:rPr lang="en-US" sz="3200" b="1" dirty="0" err="1">
                <a:latin typeface="+mj-lt"/>
              </a:rPr>
              <a:t>zbulojë</a:t>
            </a:r>
            <a:r>
              <a:rPr lang="en-US" sz="3200" b="1" dirty="0">
                <a:latin typeface="+mj-lt"/>
              </a:rPr>
              <a:t> </a:t>
            </a:r>
            <a:r>
              <a:rPr lang="en-US" sz="3200" b="1" dirty="0" err="1">
                <a:latin typeface="+mj-lt"/>
              </a:rPr>
              <a:t>efektet</a:t>
            </a:r>
            <a:r>
              <a:rPr lang="en-US" sz="3200" b="1" dirty="0">
                <a:latin typeface="+mj-lt"/>
              </a:rPr>
              <a:t> e </a:t>
            </a:r>
            <a:r>
              <a:rPr lang="en-US" sz="3200" b="1" dirty="0" err="1">
                <a:latin typeface="+mj-lt"/>
              </a:rPr>
              <a:t>dopingut</a:t>
            </a:r>
            <a:r>
              <a:rPr lang="en-US" sz="3200" b="1" dirty="0">
                <a:latin typeface="+mj-lt"/>
              </a:rPr>
              <a:t> </a:t>
            </a:r>
            <a:r>
              <a:rPr lang="en-US" sz="3200" b="1" dirty="0" err="1">
                <a:latin typeface="+mj-lt"/>
              </a:rPr>
              <a:t>në</a:t>
            </a:r>
            <a:r>
              <a:rPr lang="en-US" sz="3200" b="1" dirty="0">
                <a:latin typeface="+mj-lt"/>
              </a:rPr>
              <a:t> vend, </a:t>
            </a:r>
            <a:r>
              <a:rPr lang="en-US" sz="3200" b="1" dirty="0" err="1">
                <a:latin typeface="+mj-lt"/>
              </a:rPr>
              <a:t>si</a:t>
            </a:r>
            <a:r>
              <a:rPr lang="en-US" sz="3200" b="1" dirty="0">
                <a:latin typeface="+mj-lt"/>
              </a:rPr>
              <a:t> </a:t>
            </a:r>
            <a:r>
              <a:rPr lang="en-US" sz="3200" b="1" dirty="0" err="1">
                <a:latin typeface="+mj-lt"/>
              </a:rPr>
              <a:t>dhe</a:t>
            </a:r>
            <a:r>
              <a:rPr lang="en-US" sz="3200" b="1" dirty="0">
                <a:latin typeface="+mj-lt"/>
              </a:rPr>
              <a:t> </a:t>
            </a:r>
            <a:r>
              <a:rPr lang="en-US" sz="3200" b="1" dirty="0" err="1">
                <a:latin typeface="+mj-lt"/>
              </a:rPr>
              <a:t>të</a:t>
            </a:r>
            <a:r>
              <a:rPr lang="en-US" sz="3200" b="1" dirty="0">
                <a:latin typeface="+mj-lt"/>
              </a:rPr>
              <a:t> </a:t>
            </a:r>
            <a:r>
              <a:rPr lang="en-US" sz="3200" b="1" dirty="0" err="1">
                <a:latin typeface="+mj-lt"/>
              </a:rPr>
              <a:t>përpjekjeve</a:t>
            </a:r>
            <a:r>
              <a:rPr lang="en-US" sz="3200" b="1" dirty="0">
                <a:latin typeface="+mj-lt"/>
              </a:rPr>
              <a:t> </a:t>
            </a:r>
            <a:r>
              <a:rPr lang="en-US" sz="3200" b="1" dirty="0" err="1">
                <a:latin typeface="+mj-lt"/>
              </a:rPr>
              <a:t>për</a:t>
            </a:r>
            <a:r>
              <a:rPr lang="en-US" sz="3200" b="1" dirty="0">
                <a:latin typeface="+mj-lt"/>
              </a:rPr>
              <a:t> </a:t>
            </a:r>
            <a:r>
              <a:rPr lang="en-US" sz="3200" b="1" dirty="0" err="1">
                <a:latin typeface="+mj-lt"/>
              </a:rPr>
              <a:t>të</a:t>
            </a:r>
            <a:r>
              <a:rPr lang="en-US" sz="3200" b="1" dirty="0">
                <a:latin typeface="+mj-lt"/>
              </a:rPr>
              <a:t> </a:t>
            </a:r>
            <a:r>
              <a:rPr lang="en-US" sz="3200" b="1" dirty="0" err="1">
                <a:latin typeface="+mj-lt"/>
              </a:rPr>
              <a:t>zbuluar</a:t>
            </a:r>
            <a:r>
              <a:rPr lang="en-US" sz="3200" b="1" dirty="0">
                <a:latin typeface="+mj-lt"/>
              </a:rPr>
              <a:t> </a:t>
            </a:r>
            <a:r>
              <a:rPr lang="en-US" sz="3200" b="1" dirty="0" err="1">
                <a:latin typeface="+mj-lt"/>
              </a:rPr>
              <a:t>substanca</a:t>
            </a:r>
            <a:r>
              <a:rPr lang="en-US" sz="3200" b="1" dirty="0">
                <a:latin typeface="+mj-lt"/>
              </a:rPr>
              <a:t> </a:t>
            </a:r>
            <a:r>
              <a:rPr lang="en-US" sz="3200" b="1" dirty="0" err="1">
                <a:latin typeface="+mj-lt"/>
              </a:rPr>
              <a:t>dopinguese</a:t>
            </a:r>
            <a:r>
              <a:rPr lang="en-US" sz="3200" b="1" dirty="0">
                <a:latin typeface="+mj-lt"/>
              </a:rPr>
              <a:t> </a:t>
            </a:r>
            <a:r>
              <a:rPr lang="en-US" sz="3200" dirty="0" err="1">
                <a:latin typeface="+mj-lt"/>
              </a:rPr>
              <a:t>ose</a:t>
            </a:r>
            <a:r>
              <a:rPr lang="en-US" sz="3200" dirty="0">
                <a:latin typeface="+mj-lt"/>
              </a:rPr>
              <a:t> </a:t>
            </a:r>
            <a:r>
              <a:rPr lang="en-US" sz="3200" dirty="0" err="1">
                <a:latin typeface="+mj-lt"/>
              </a:rPr>
              <a:t>metodën</a:t>
            </a:r>
            <a:r>
              <a:rPr lang="en-US" sz="3200" dirty="0">
                <a:latin typeface="+mj-lt"/>
              </a:rPr>
              <a:t> e </a:t>
            </a:r>
            <a:r>
              <a:rPr lang="en-US" sz="3200" dirty="0" err="1">
                <a:latin typeface="+mj-lt"/>
              </a:rPr>
              <a:t>saj</a:t>
            </a:r>
            <a:r>
              <a:rPr lang="en-US" sz="3200" dirty="0">
                <a:latin typeface="+mj-lt"/>
              </a:rPr>
              <a:t>.</a:t>
            </a:r>
          </a:p>
          <a:p>
            <a:pPr marL="457200" lvl="1" indent="0" algn="just">
              <a:buNone/>
            </a:pPr>
            <a:r>
              <a:rPr lang="en-US" sz="3200" dirty="0" err="1">
                <a:latin typeface="+mj-lt"/>
              </a:rPr>
              <a:t>Organizatat</a:t>
            </a:r>
            <a:r>
              <a:rPr lang="en-US" sz="3200" dirty="0">
                <a:latin typeface="+mj-lt"/>
              </a:rPr>
              <a:t> anti-doping </a:t>
            </a:r>
            <a:r>
              <a:rPr lang="en-US" sz="3200" dirty="0" err="1">
                <a:latin typeface="+mj-lt"/>
              </a:rPr>
              <a:t>mund</a:t>
            </a:r>
            <a:r>
              <a:rPr lang="en-US" sz="3200" dirty="0">
                <a:latin typeface="+mj-lt"/>
              </a:rPr>
              <a:t> </a:t>
            </a:r>
            <a:r>
              <a:rPr lang="en-US" sz="3200" dirty="0" err="1">
                <a:latin typeface="+mj-lt"/>
              </a:rPr>
              <a:t>të</a:t>
            </a:r>
            <a:r>
              <a:rPr lang="en-US" sz="3200" dirty="0">
                <a:latin typeface="+mj-lt"/>
              </a:rPr>
              <a:t> </a:t>
            </a:r>
            <a:r>
              <a:rPr lang="en-US" sz="3200" dirty="0" err="1">
                <a:latin typeface="+mj-lt"/>
              </a:rPr>
              <a:t>bëjnë</a:t>
            </a:r>
            <a:r>
              <a:rPr lang="en-US" sz="3200" dirty="0">
                <a:latin typeface="+mj-lt"/>
              </a:rPr>
              <a:t> </a:t>
            </a:r>
            <a:r>
              <a:rPr lang="en-US" sz="3200" dirty="0" err="1">
                <a:latin typeface="+mj-lt"/>
              </a:rPr>
              <a:t>aplikimin</a:t>
            </a:r>
            <a:r>
              <a:rPr lang="en-US" sz="3200" dirty="0">
                <a:latin typeface="+mj-lt"/>
              </a:rPr>
              <a:t> e </a:t>
            </a:r>
            <a:r>
              <a:rPr lang="en-US" sz="3200" dirty="0" err="1">
                <a:latin typeface="+mj-lt"/>
              </a:rPr>
              <a:t>Pasaportës</a:t>
            </a:r>
            <a:r>
              <a:rPr lang="en-US" sz="3200" dirty="0">
                <a:latin typeface="+mj-lt"/>
              </a:rPr>
              <a:t> </a:t>
            </a:r>
            <a:r>
              <a:rPr lang="en-US" sz="3200" dirty="0" err="1">
                <a:latin typeface="+mj-lt"/>
              </a:rPr>
              <a:t>Biologjike</a:t>
            </a:r>
            <a:r>
              <a:rPr lang="en-US" sz="3200" dirty="0">
                <a:latin typeface="+mj-lt"/>
              </a:rPr>
              <a:t> </a:t>
            </a:r>
            <a:r>
              <a:rPr lang="en-US" sz="3200" dirty="0" err="1">
                <a:latin typeface="+mj-lt"/>
              </a:rPr>
              <a:t>të</a:t>
            </a:r>
            <a:r>
              <a:rPr lang="en-US" sz="3200" dirty="0">
                <a:latin typeface="+mj-lt"/>
              </a:rPr>
              <a:t> </a:t>
            </a:r>
            <a:r>
              <a:rPr lang="en-US" sz="3200" dirty="0" err="1">
                <a:latin typeface="+mj-lt"/>
              </a:rPr>
              <a:t>Sportistëve</a:t>
            </a:r>
            <a:r>
              <a:rPr lang="en-US" sz="3200" dirty="0">
                <a:latin typeface="+mj-lt"/>
              </a:rPr>
              <a:t> </a:t>
            </a:r>
            <a:r>
              <a:rPr lang="en-US" sz="3200" dirty="0" err="1">
                <a:latin typeface="+mj-lt"/>
              </a:rPr>
              <a:t>në</a:t>
            </a:r>
            <a:r>
              <a:rPr lang="en-US" sz="3200" dirty="0">
                <a:latin typeface="+mj-lt"/>
              </a:rPr>
              <a:t> </a:t>
            </a:r>
            <a:r>
              <a:rPr lang="en-US" sz="3200" dirty="0" err="1">
                <a:latin typeface="+mj-lt"/>
              </a:rPr>
              <a:t>mënyrë</a:t>
            </a:r>
            <a:r>
              <a:rPr lang="en-US" sz="3200" dirty="0">
                <a:latin typeface="+mj-lt"/>
              </a:rPr>
              <a:t> </a:t>
            </a:r>
            <a:r>
              <a:rPr lang="en-US" sz="3200" dirty="0" err="1">
                <a:latin typeface="+mj-lt"/>
              </a:rPr>
              <a:t>që</a:t>
            </a:r>
            <a:r>
              <a:rPr lang="en-US" sz="3200" dirty="0">
                <a:latin typeface="+mj-lt"/>
              </a:rPr>
              <a:t> </a:t>
            </a:r>
            <a:r>
              <a:rPr lang="en-US" sz="3200" dirty="0" err="1">
                <a:latin typeface="+mj-lt"/>
              </a:rPr>
              <a:t>të</a:t>
            </a:r>
            <a:r>
              <a:rPr lang="en-US" sz="3200" dirty="0">
                <a:latin typeface="+mj-lt"/>
              </a:rPr>
              <a:t> </a:t>
            </a:r>
            <a:r>
              <a:rPr lang="en-US" sz="3200" dirty="0" err="1">
                <a:latin typeface="+mj-lt"/>
              </a:rPr>
              <a:t>bëjë</a:t>
            </a:r>
            <a:r>
              <a:rPr lang="en-US" sz="3200" dirty="0">
                <a:latin typeface="+mj-lt"/>
              </a:rPr>
              <a:t> </a:t>
            </a:r>
            <a:r>
              <a:rPr lang="en-US" sz="3200" dirty="0" err="1">
                <a:latin typeface="+mj-lt"/>
              </a:rPr>
              <a:t>identifikimin</a:t>
            </a:r>
            <a:r>
              <a:rPr lang="en-US" sz="3200" dirty="0">
                <a:latin typeface="+mj-lt"/>
              </a:rPr>
              <a:t> e </a:t>
            </a:r>
            <a:r>
              <a:rPr lang="en-US" sz="3200" dirty="0" err="1">
                <a:latin typeface="+mj-lt"/>
              </a:rPr>
              <a:t>sportistëve</a:t>
            </a:r>
            <a:r>
              <a:rPr lang="en-US" sz="3200" dirty="0">
                <a:latin typeface="+mj-lt"/>
              </a:rPr>
              <a:t> </a:t>
            </a:r>
            <a:r>
              <a:rPr lang="en-US" sz="3200" dirty="0" err="1">
                <a:latin typeface="+mj-lt"/>
              </a:rPr>
              <a:t>për</a:t>
            </a:r>
            <a:r>
              <a:rPr lang="en-US" sz="3200" dirty="0">
                <a:latin typeface="+mj-lt"/>
              </a:rPr>
              <a:t> </a:t>
            </a:r>
            <a:r>
              <a:rPr lang="en-US" sz="3200" dirty="0" err="1">
                <a:latin typeface="+mj-lt"/>
              </a:rPr>
              <a:t>testim</a:t>
            </a:r>
            <a:r>
              <a:rPr lang="en-US" sz="3200" dirty="0">
                <a:latin typeface="+mj-lt"/>
              </a:rPr>
              <a:t> </a:t>
            </a:r>
            <a:r>
              <a:rPr lang="en-US" sz="3200" dirty="0" err="1">
                <a:latin typeface="+mj-lt"/>
              </a:rPr>
              <a:t>të</a:t>
            </a:r>
            <a:r>
              <a:rPr lang="en-US" sz="3200" dirty="0">
                <a:latin typeface="+mj-lt"/>
              </a:rPr>
              <a:t> </a:t>
            </a:r>
            <a:r>
              <a:rPr lang="en-US" sz="3200" dirty="0" err="1">
                <a:latin typeface="+mj-lt"/>
              </a:rPr>
              <a:t>veçantë</a:t>
            </a:r>
            <a:r>
              <a:rPr lang="en-US" sz="3200" dirty="0">
                <a:latin typeface="+mj-lt"/>
              </a:rPr>
              <a:t> </a:t>
            </a:r>
            <a:r>
              <a:rPr lang="en-US" sz="3200" dirty="0" err="1">
                <a:latin typeface="+mj-lt"/>
              </a:rPr>
              <a:t>analitik</a:t>
            </a:r>
            <a:r>
              <a:rPr lang="en-US" sz="3200" dirty="0">
                <a:latin typeface="+mj-lt"/>
              </a:rPr>
              <a:t> </a:t>
            </a:r>
            <a:r>
              <a:rPr lang="en-US" sz="3200" dirty="0" err="1">
                <a:latin typeface="+mj-lt"/>
              </a:rPr>
              <a:t>dhe</a:t>
            </a:r>
            <a:r>
              <a:rPr lang="en-US" sz="3200" dirty="0">
                <a:latin typeface="+mj-lt"/>
              </a:rPr>
              <a:t> </a:t>
            </a:r>
            <a:r>
              <a:rPr lang="en-US" sz="3200" dirty="0" err="1">
                <a:latin typeface="+mj-lt"/>
              </a:rPr>
              <a:t>interpretimin</a:t>
            </a:r>
            <a:r>
              <a:rPr lang="en-US" sz="3200" dirty="0">
                <a:latin typeface="+mj-lt"/>
              </a:rPr>
              <a:t> </a:t>
            </a:r>
            <a:r>
              <a:rPr lang="en-US" sz="3200" dirty="0" err="1">
                <a:latin typeface="+mj-lt"/>
              </a:rPr>
              <a:t>inteligjent</a:t>
            </a:r>
            <a:r>
              <a:rPr lang="en-US" sz="3200" dirty="0">
                <a:latin typeface="+mj-lt"/>
              </a:rPr>
              <a:t> </a:t>
            </a:r>
            <a:r>
              <a:rPr lang="en-US" sz="3200" dirty="0" err="1">
                <a:latin typeface="+mj-lt"/>
              </a:rPr>
              <a:t>të</a:t>
            </a:r>
            <a:r>
              <a:rPr lang="en-US" sz="3200" dirty="0">
                <a:latin typeface="+mj-lt"/>
              </a:rPr>
              <a:t> </a:t>
            </a:r>
            <a:r>
              <a:rPr lang="en-US" sz="3200" dirty="0" err="1">
                <a:latin typeface="+mj-lt"/>
              </a:rPr>
              <a:t>të</a:t>
            </a:r>
            <a:r>
              <a:rPr lang="en-US" sz="3200" dirty="0">
                <a:latin typeface="+mj-lt"/>
              </a:rPr>
              <a:t> </a:t>
            </a:r>
            <a:r>
              <a:rPr lang="en-US" sz="3200" dirty="0" err="1">
                <a:latin typeface="+mj-lt"/>
              </a:rPr>
              <a:t>dhënave</a:t>
            </a:r>
            <a:r>
              <a:rPr lang="en-US" sz="3200" dirty="0">
                <a:latin typeface="+mj-lt"/>
              </a:rPr>
              <a:t> </a:t>
            </a:r>
            <a:r>
              <a:rPr lang="en-US" sz="3200" dirty="0" err="1">
                <a:latin typeface="+mj-lt"/>
              </a:rPr>
              <a:t>të</a:t>
            </a:r>
            <a:r>
              <a:rPr lang="en-US" sz="3200" dirty="0">
                <a:latin typeface="+mj-lt"/>
              </a:rPr>
              <a:t> </a:t>
            </a:r>
            <a:r>
              <a:rPr lang="en-US" sz="3200" dirty="0" err="1">
                <a:latin typeface="+mj-lt"/>
              </a:rPr>
              <a:t>pasaportës</a:t>
            </a:r>
            <a:r>
              <a:rPr lang="en-US" sz="3200" dirty="0">
                <a:latin typeface="+mj-lt"/>
              </a:rPr>
              <a:t>.</a:t>
            </a:r>
          </a:p>
          <a:p>
            <a:pPr marL="457200" lvl="1" indent="0" algn="just">
              <a:buNone/>
            </a:pPr>
            <a:endParaRPr lang="en-US" dirty="0"/>
          </a:p>
        </p:txBody>
      </p:sp>
      <p:pic>
        <p:nvPicPr>
          <p:cNvPr id="4" name="Picture 3"/>
          <p:cNvPicPr>
            <a:picLocks noChangeAspect="1"/>
          </p:cNvPicPr>
          <p:nvPr/>
        </p:nvPicPr>
        <p:blipFill>
          <a:blip r:embed="rId2" cstate="print"/>
          <a:stretch>
            <a:fillRect/>
          </a:stretch>
        </p:blipFill>
        <p:spPr>
          <a:xfrm>
            <a:off x="9094314" y="1855329"/>
            <a:ext cx="2792885" cy="3910039"/>
          </a:xfrm>
          <a:prstGeom prst="rect">
            <a:avLst/>
          </a:prstGeom>
        </p:spPr>
      </p:pic>
    </p:spTree>
    <p:extLst>
      <p:ext uri="{BB962C8B-B14F-4D97-AF65-F5344CB8AC3E}">
        <p14:creationId xmlns:p14="http://schemas.microsoft.com/office/powerpoint/2010/main" val="1817473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50000"/>
            <a:lumOff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783286" cy="1325563"/>
          </a:xfrm>
        </p:spPr>
        <p:txBody>
          <a:bodyPr>
            <a:normAutofit/>
          </a:bodyPr>
          <a:lstStyle/>
          <a:p>
            <a:pPr algn="ct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Organizatat</a:t>
            </a:r>
            <a:r>
              <a:rPr lang="en-US" sz="3600" b="1" dirty="0">
                <a:latin typeface="Times New Roman" panose="02020603050405020304" pitchFamily="18" charset="0"/>
                <a:cs typeface="Times New Roman" panose="02020603050405020304" pitchFamily="18" charset="0"/>
              </a:rPr>
              <a:t>  Anti-doping</a:t>
            </a:r>
          </a:p>
        </p:txBody>
      </p:sp>
      <p:sp>
        <p:nvSpPr>
          <p:cNvPr id="3" name="Content Placeholder 2"/>
          <p:cNvSpPr>
            <a:spLocks noGrp="1"/>
          </p:cNvSpPr>
          <p:nvPr>
            <p:ph idx="1"/>
          </p:nvPr>
        </p:nvSpPr>
        <p:spPr>
          <a:xfrm>
            <a:off x="662609" y="1987826"/>
            <a:ext cx="10774017" cy="4621980"/>
          </a:xfrm>
        </p:spPr>
        <p:txBody>
          <a:bodyPr>
            <a:normAutofit lnSpcReduction="10000"/>
          </a:bodyPr>
          <a:lstStyle/>
          <a:p>
            <a:pPr algn="just"/>
            <a:r>
              <a:rPr lang="en-US" sz="3600" b="1" dirty="0">
                <a:latin typeface="Times New Roman" panose="02020603050405020304" pitchFamily="18" charset="0"/>
                <a:cs typeface="Times New Roman" panose="02020603050405020304" pitchFamily="18" charset="0"/>
              </a:rPr>
              <a:t>WADA - </a:t>
            </a:r>
            <a:r>
              <a:rPr lang="en-US" sz="3600" b="1" dirty="0" err="1">
                <a:latin typeface="Times New Roman" panose="02020603050405020304" pitchFamily="18" charset="0"/>
                <a:cs typeface="Times New Roman" panose="02020603050405020304" pitchFamily="18" charset="0"/>
              </a:rPr>
              <a:t>Agjencia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Botërore</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për</a:t>
            </a:r>
            <a:r>
              <a:rPr lang="en-US" sz="3600" b="1" dirty="0">
                <a:latin typeface="Times New Roman" panose="02020603050405020304" pitchFamily="18" charset="0"/>
                <a:cs typeface="Times New Roman" panose="02020603050405020304" pitchFamily="18" charset="0"/>
              </a:rPr>
              <a:t> Anti-Doping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është</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një</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fondacion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iniciuar</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Komiteti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Olimpik</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Ndërkombëtar</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për</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të</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promovuar</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koordinuar</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dhe</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monitoruar</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luftën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kundër</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dopingut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në</a:t>
            </a:r>
            <a:r>
              <a:rPr lang="en-US" sz="3600" dirty="0">
                <a:latin typeface="Times New Roman" panose="02020603050405020304" pitchFamily="18" charset="0"/>
                <a:cs typeface="Times New Roman" panose="02020603050405020304" pitchFamily="18" charset="0"/>
              </a:rPr>
              <a:t> sport, </a:t>
            </a:r>
            <a:r>
              <a:rPr lang="en-US" sz="3600" dirty="0" err="1">
                <a:latin typeface="Times New Roman" panose="02020603050405020304" pitchFamily="18" charset="0"/>
                <a:cs typeface="Times New Roman" panose="02020603050405020304" pitchFamily="18" charset="0"/>
              </a:rPr>
              <a:t>që</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viti</a:t>
            </a:r>
            <a:r>
              <a:rPr lang="en-US" sz="3600" dirty="0">
                <a:latin typeface="Times New Roman" panose="02020603050405020304" pitchFamily="18" charset="0"/>
                <a:cs typeface="Times New Roman" panose="02020603050405020304" pitchFamily="18" charset="0"/>
              </a:rPr>
              <a:t> 1999 me </a:t>
            </a:r>
            <a:r>
              <a:rPr lang="en-US" sz="3600" dirty="0" err="1">
                <a:latin typeface="Times New Roman" panose="02020603050405020304" pitchFamily="18" charset="0"/>
                <a:cs typeface="Times New Roman" panose="02020603050405020304" pitchFamily="18" charset="0"/>
              </a:rPr>
              <a:t>bazë</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në</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Kanada</a:t>
            </a:r>
            <a:r>
              <a:rPr lang="en-US" sz="3600" dirty="0">
                <a:latin typeface="Times New Roman" panose="02020603050405020304" pitchFamily="18" charset="0"/>
                <a:cs typeface="Times New Roman" panose="02020603050405020304" pitchFamily="18" charset="0"/>
              </a:rPr>
              <a:t>.</a:t>
            </a:r>
          </a:p>
          <a:p>
            <a:pPr algn="just"/>
            <a:r>
              <a:rPr lang="en-US" sz="3600" dirty="0" err="1">
                <a:latin typeface="Times New Roman" panose="02020603050405020304" pitchFamily="18" charset="0"/>
                <a:cs typeface="Times New Roman" panose="02020603050405020304" pitchFamily="18" charset="0"/>
              </a:rPr>
              <a:t>Aktivitetet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kyçe</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të</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agjencisë</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përfshijnë</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kërkimin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shkencor</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arsimimin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zhvillimin</a:t>
            </a:r>
            <a:r>
              <a:rPr lang="en-US" sz="3600" dirty="0">
                <a:latin typeface="Times New Roman" panose="02020603050405020304" pitchFamily="18" charset="0"/>
                <a:cs typeface="Times New Roman" panose="02020603050405020304" pitchFamily="18" charset="0"/>
              </a:rPr>
              <a:t> e </a:t>
            </a:r>
            <a:r>
              <a:rPr lang="en-US" sz="3600" dirty="0" err="1">
                <a:latin typeface="Times New Roman" panose="02020603050405020304" pitchFamily="18" charset="0"/>
                <a:cs typeface="Times New Roman" panose="02020603050405020304" pitchFamily="18" charset="0"/>
              </a:rPr>
              <a:t>kapaciteteve</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antidopinguese</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dhe</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monitorimin</a:t>
            </a:r>
            <a:r>
              <a:rPr lang="en-US" sz="3600" dirty="0">
                <a:latin typeface="Times New Roman" panose="02020603050405020304" pitchFamily="18" charset="0"/>
                <a:cs typeface="Times New Roman" panose="02020603050405020304" pitchFamily="18" charset="0"/>
              </a:rPr>
              <a:t> e </a:t>
            </a:r>
            <a:r>
              <a:rPr lang="en-US" sz="3600" dirty="0" err="1">
                <a:latin typeface="Times New Roman" panose="02020603050405020304" pitchFamily="18" charset="0"/>
                <a:cs typeface="Times New Roman" panose="02020603050405020304" pitchFamily="18" charset="0"/>
              </a:rPr>
              <a:t>Kodit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Botëror</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të</a:t>
            </a:r>
            <a:r>
              <a:rPr lang="en-US" sz="3600" dirty="0">
                <a:latin typeface="Times New Roman" panose="02020603050405020304" pitchFamily="18" charset="0"/>
                <a:cs typeface="Times New Roman" panose="02020603050405020304" pitchFamily="18" charset="0"/>
              </a:rPr>
              <a:t> Anti-</a:t>
            </a:r>
            <a:r>
              <a:rPr lang="en-US" sz="3600" dirty="0" err="1">
                <a:latin typeface="Times New Roman" panose="02020603050405020304" pitchFamily="18" charset="0"/>
                <a:cs typeface="Times New Roman" panose="02020603050405020304" pitchFamily="18" charset="0"/>
              </a:rPr>
              <a:t>dopingut</a:t>
            </a:r>
            <a:r>
              <a:rPr lang="en-US" sz="3600" dirty="0">
                <a:latin typeface="Times New Roman" panose="02020603050405020304" pitchFamily="18" charset="0"/>
                <a:cs typeface="Times New Roman" panose="02020603050405020304" pitchFamily="18" charset="0"/>
              </a:rPr>
              <a:t>. </a:t>
            </a:r>
          </a:p>
          <a:p>
            <a:endParaRPr lang="en-US" dirty="0"/>
          </a:p>
        </p:txBody>
      </p:sp>
      <p:pic>
        <p:nvPicPr>
          <p:cNvPr id="2051" name="Picture 3" descr="C:\Users\GM\Desktop\gyor images\images (3).jpg"/>
          <p:cNvPicPr>
            <a:picLocks noChangeAspect="1" noChangeArrowheads="1"/>
          </p:cNvPicPr>
          <p:nvPr/>
        </p:nvPicPr>
        <p:blipFill>
          <a:blip r:embed="rId2"/>
          <a:srcRect/>
          <a:stretch>
            <a:fillRect/>
          </a:stretch>
        </p:blipFill>
        <p:spPr bwMode="auto">
          <a:xfrm>
            <a:off x="9236764" y="390172"/>
            <a:ext cx="2539401" cy="1386647"/>
          </a:xfrm>
          <a:prstGeom prst="rect">
            <a:avLst/>
          </a:prstGeom>
          <a:noFill/>
        </p:spPr>
      </p:pic>
      <p:pic>
        <p:nvPicPr>
          <p:cNvPr id="4" name="Picture 3">
            <a:extLst>
              <a:ext uri="{FF2B5EF4-FFF2-40B4-BE49-F238E27FC236}">
                <a16:creationId xmlns:a16="http://schemas.microsoft.com/office/drawing/2014/main" id="{724AC43F-2FAD-45CF-B42D-A3144A93331F}"/>
              </a:ext>
            </a:extLst>
          </p:cNvPr>
          <p:cNvPicPr>
            <a:picLocks noChangeAspect="1"/>
          </p:cNvPicPr>
          <p:nvPr/>
        </p:nvPicPr>
        <p:blipFill>
          <a:blip r:embed="rId3"/>
          <a:stretch>
            <a:fillRect/>
          </a:stretch>
        </p:blipFill>
        <p:spPr>
          <a:xfrm>
            <a:off x="496389" y="390172"/>
            <a:ext cx="1796645" cy="138630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730" y="218941"/>
            <a:ext cx="11539469" cy="850005"/>
          </a:xfrm>
        </p:spPr>
        <p:txBody>
          <a:bodyPr>
            <a:normAutofit fontScale="90000"/>
          </a:bodyPr>
          <a:lstStyle/>
          <a:p>
            <a:pPr algn="ctr"/>
            <a:br>
              <a:rPr lang="en-US" sz="2800" dirty="0"/>
            </a:br>
            <a:br>
              <a:rPr lang="en-US" sz="2800" dirty="0"/>
            </a:br>
            <a:r>
              <a:rPr lang="en-US" sz="3600" b="1" dirty="0"/>
              <a:t>PASAPORTA BIOLOGJIKE E SPORTISTËVE </a:t>
            </a:r>
            <a:br>
              <a:rPr lang="en-US" sz="2400" dirty="0"/>
            </a:br>
            <a:br>
              <a:rPr lang="en-US" sz="2800" dirty="0"/>
            </a:br>
            <a:endParaRPr lang="en-US" sz="2800" dirty="0"/>
          </a:p>
        </p:txBody>
      </p:sp>
      <p:sp>
        <p:nvSpPr>
          <p:cNvPr id="3" name="Content Placeholder 2"/>
          <p:cNvSpPr>
            <a:spLocks noGrp="1"/>
          </p:cNvSpPr>
          <p:nvPr>
            <p:ph idx="1"/>
          </p:nvPr>
        </p:nvSpPr>
        <p:spPr>
          <a:xfrm>
            <a:off x="347730" y="1275009"/>
            <a:ext cx="7815609" cy="5006522"/>
          </a:xfrm>
        </p:spPr>
        <p:txBody>
          <a:bodyPr>
            <a:noAutofit/>
          </a:bodyPr>
          <a:lstStyle/>
          <a:p>
            <a:pPr lvl="1" algn="just"/>
            <a:r>
              <a:rPr lang="en-US" sz="2800" dirty="0"/>
              <a:t>Si </a:t>
            </a:r>
            <a:r>
              <a:rPr lang="en-US" sz="2800" dirty="0" err="1"/>
              <a:t>organizatë</a:t>
            </a:r>
            <a:r>
              <a:rPr lang="en-US" sz="2800" dirty="0"/>
              <a:t> e </a:t>
            </a:r>
            <a:r>
              <a:rPr lang="en-US" sz="2800" dirty="0" err="1"/>
              <a:t>pavarur</a:t>
            </a:r>
            <a:r>
              <a:rPr lang="en-US" sz="2800" dirty="0"/>
              <a:t> </a:t>
            </a:r>
            <a:r>
              <a:rPr lang="en-US" sz="2800" dirty="0" err="1"/>
              <a:t>ndërkombëtare</a:t>
            </a:r>
            <a:r>
              <a:rPr lang="en-US" sz="2800" dirty="0"/>
              <a:t> </a:t>
            </a:r>
            <a:r>
              <a:rPr lang="en-US" sz="2800" dirty="0" err="1"/>
              <a:t>përgjegjëse</a:t>
            </a:r>
            <a:r>
              <a:rPr lang="en-US" sz="2800" dirty="0"/>
              <a:t> </a:t>
            </a:r>
            <a:r>
              <a:rPr lang="en-US" sz="2800" dirty="0" err="1"/>
              <a:t>për</a:t>
            </a:r>
            <a:r>
              <a:rPr lang="en-US" sz="2800" dirty="0"/>
              <a:t> </a:t>
            </a:r>
            <a:r>
              <a:rPr lang="en-US" sz="2800" b="1" dirty="0" err="1"/>
              <a:t>koordinimin</a:t>
            </a:r>
            <a:r>
              <a:rPr lang="en-US" sz="2800" b="1" dirty="0"/>
              <a:t> </a:t>
            </a:r>
            <a:r>
              <a:rPr lang="en-US" sz="2800" b="1" dirty="0" err="1"/>
              <a:t>dhe</a:t>
            </a:r>
            <a:r>
              <a:rPr lang="en-US" sz="2800" b="1" dirty="0"/>
              <a:t> </a:t>
            </a:r>
            <a:r>
              <a:rPr lang="en-US" sz="2800" b="1" dirty="0" err="1"/>
              <a:t>monitorimin</a:t>
            </a:r>
            <a:r>
              <a:rPr lang="en-US" sz="2800" b="1" dirty="0"/>
              <a:t> e </a:t>
            </a:r>
            <a:r>
              <a:rPr lang="en-US" sz="2800" b="1" dirty="0" err="1"/>
              <a:t>luftës</a:t>
            </a:r>
            <a:r>
              <a:rPr lang="en-US" sz="2800" b="1" dirty="0"/>
              <a:t> </a:t>
            </a:r>
            <a:r>
              <a:rPr lang="en-US" sz="2800" b="1" dirty="0" err="1"/>
              <a:t>globale</a:t>
            </a:r>
            <a:r>
              <a:rPr lang="en-US" sz="2800" b="1" dirty="0"/>
              <a:t> </a:t>
            </a:r>
            <a:r>
              <a:rPr lang="en-US" sz="2800" b="1" dirty="0" err="1"/>
              <a:t>kundër</a:t>
            </a:r>
            <a:r>
              <a:rPr lang="en-US" sz="2800" b="1" dirty="0"/>
              <a:t> </a:t>
            </a:r>
            <a:r>
              <a:rPr lang="en-US" sz="2800" b="1" dirty="0" err="1"/>
              <a:t>dopingut</a:t>
            </a:r>
            <a:r>
              <a:rPr lang="en-US" sz="2800" b="1" dirty="0"/>
              <a:t> </a:t>
            </a:r>
            <a:r>
              <a:rPr lang="en-US" sz="2800" b="1" dirty="0" err="1"/>
              <a:t>në</a:t>
            </a:r>
            <a:r>
              <a:rPr lang="en-US" sz="2800" b="1" dirty="0"/>
              <a:t> sport</a:t>
            </a:r>
            <a:r>
              <a:rPr lang="en-US" sz="2800" dirty="0"/>
              <a:t>, WADA ka </a:t>
            </a:r>
            <a:r>
              <a:rPr lang="en-US" sz="2800" dirty="0" err="1"/>
              <a:t>marrë</a:t>
            </a:r>
            <a:r>
              <a:rPr lang="en-US" sz="2800" dirty="0"/>
              <a:t> </a:t>
            </a:r>
            <a:r>
              <a:rPr lang="en-US" sz="2800" dirty="0" err="1"/>
              <a:t>rolin</a:t>
            </a:r>
            <a:r>
              <a:rPr lang="en-US" sz="2800" dirty="0"/>
              <a:t> </a:t>
            </a:r>
            <a:r>
              <a:rPr lang="en-US" sz="2800" dirty="0" err="1"/>
              <a:t>udhëheqës</a:t>
            </a:r>
            <a:r>
              <a:rPr lang="en-US" sz="2800" dirty="0"/>
              <a:t> </a:t>
            </a:r>
            <a:r>
              <a:rPr lang="en-US" sz="2800" dirty="0" err="1"/>
              <a:t>në</a:t>
            </a:r>
            <a:r>
              <a:rPr lang="en-US" sz="2800" dirty="0"/>
              <a:t> </a:t>
            </a:r>
            <a:r>
              <a:rPr lang="en-US" sz="2800" dirty="0" err="1"/>
              <a:t>zhvillimin</a:t>
            </a:r>
            <a:r>
              <a:rPr lang="en-US" sz="2800" dirty="0"/>
              <a:t> e </a:t>
            </a:r>
            <a:r>
              <a:rPr lang="en-US" sz="2800" dirty="0" err="1"/>
              <a:t>konceptit</a:t>
            </a:r>
            <a:r>
              <a:rPr lang="en-US" sz="2800" dirty="0"/>
              <a:t> </a:t>
            </a:r>
            <a:r>
              <a:rPr lang="en-US" sz="2800" dirty="0" err="1"/>
              <a:t>të</a:t>
            </a:r>
            <a:r>
              <a:rPr lang="en-US" sz="2800" dirty="0"/>
              <a:t> </a:t>
            </a:r>
            <a:r>
              <a:rPr lang="en-US" sz="2800" dirty="0" err="1"/>
              <a:t>Pasaportës</a:t>
            </a:r>
            <a:r>
              <a:rPr lang="en-US" sz="2800" dirty="0"/>
              <a:t> </a:t>
            </a:r>
            <a:r>
              <a:rPr lang="en-US" sz="2800" dirty="0" err="1"/>
              <a:t>Biologjike</a:t>
            </a:r>
            <a:r>
              <a:rPr lang="en-US" sz="2800" dirty="0"/>
              <a:t> </a:t>
            </a:r>
            <a:r>
              <a:rPr lang="en-US" sz="2800" dirty="0" err="1"/>
              <a:t>të</a:t>
            </a:r>
            <a:r>
              <a:rPr lang="en-US" sz="2800" dirty="0"/>
              <a:t> </a:t>
            </a:r>
            <a:r>
              <a:rPr lang="en-US" sz="2800" dirty="0" err="1"/>
              <a:t>Sportistëve</a:t>
            </a:r>
            <a:r>
              <a:rPr lang="en-US" sz="2800" dirty="0"/>
              <a:t> </a:t>
            </a:r>
            <a:r>
              <a:rPr lang="en-US" sz="2800" dirty="0" err="1"/>
              <a:t>dhe</a:t>
            </a:r>
            <a:r>
              <a:rPr lang="en-US" sz="2800" dirty="0"/>
              <a:t> </a:t>
            </a:r>
            <a:r>
              <a:rPr lang="en-US" sz="2800" dirty="0" err="1"/>
              <a:t>hyri</a:t>
            </a:r>
            <a:r>
              <a:rPr lang="en-US" sz="2800" dirty="0"/>
              <a:t> </a:t>
            </a:r>
            <a:r>
              <a:rPr lang="en-US" sz="2800" dirty="0" err="1"/>
              <a:t>në</a:t>
            </a:r>
            <a:r>
              <a:rPr lang="en-US" sz="2800" dirty="0"/>
              <a:t> </a:t>
            </a:r>
            <a:r>
              <a:rPr lang="en-US" sz="2800" dirty="0" err="1"/>
              <a:t>fuqi</a:t>
            </a:r>
            <a:r>
              <a:rPr lang="en-US" sz="2800" dirty="0"/>
              <a:t> </a:t>
            </a:r>
            <a:r>
              <a:rPr lang="en-US" sz="2800" dirty="0" err="1"/>
              <a:t>më</a:t>
            </a:r>
            <a:r>
              <a:rPr lang="en-US" sz="2800" dirty="0"/>
              <a:t> 1 </a:t>
            </a:r>
            <a:r>
              <a:rPr lang="en-US" sz="2800" dirty="0" err="1"/>
              <a:t>dhjetor</a:t>
            </a:r>
            <a:r>
              <a:rPr lang="en-US" sz="2800" dirty="0"/>
              <a:t> 2009. </a:t>
            </a:r>
            <a:r>
              <a:rPr lang="en-US" sz="2800" dirty="0" err="1"/>
              <a:t>Ky</a:t>
            </a:r>
            <a:r>
              <a:rPr lang="en-US" sz="2800" dirty="0"/>
              <a:t> version </a:t>
            </a:r>
            <a:r>
              <a:rPr lang="en-US" sz="2800" dirty="0" err="1"/>
              <a:t>i</a:t>
            </a:r>
            <a:r>
              <a:rPr lang="en-US" sz="2800" dirty="0"/>
              <a:t> </a:t>
            </a:r>
            <a:r>
              <a:rPr lang="en-US" sz="2800" dirty="0" err="1"/>
              <a:t>parë</a:t>
            </a:r>
            <a:r>
              <a:rPr lang="en-US" sz="2800" dirty="0"/>
              <a:t> </a:t>
            </a:r>
            <a:r>
              <a:rPr lang="en-US" sz="2800" dirty="0" err="1"/>
              <a:t>përmban</a:t>
            </a:r>
            <a:r>
              <a:rPr lang="en-US" sz="2800" dirty="0"/>
              <a:t> </a:t>
            </a:r>
            <a:r>
              <a:rPr lang="en-US" sz="2800" dirty="0" err="1"/>
              <a:t>një</a:t>
            </a:r>
            <a:r>
              <a:rPr lang="en-US" sz="2800" dirty="0"/>
              <a:t> </a:t>
            </a:r>
            <a:r>
              <a:rPr lang="en-US" sz="2800" dirty="0" err="1"/>
              <a:t>qasje</a:t>
            </a:r>
            <a:r>
              <a:rPr lang="en-US" sz="2800" dirty="0"/>
              <a:t> </a:t>
            </a:r>
            <a:r>
              <a:rPr lang="en-US" sz="2800" dirty="0" err="1"/>
              <a:t>të</a:t>
            </a:r>
            <a:r>
              <a:rPr lang="en-US" sz="2800" dirty="0"/>
              <a:t> </a:t>
            </a:r>
            <a:r>
              <a:rPr lang="en-US" sz="2800" dirty="0" err="1"/>
              <a:t>standardizuar</a:t>
            </a:r>
            <a:r>
              <a:rPr lang="en-US" sz="2800" dirty="0"/>
              <a:t> </a:t>
            </a:r>
            <a:r>
              <a:rPr lang="en-US" sz="2800" dirty="0" err="1"/>
              <a:t>për</a:t>
            </a:r>
            <a:r>
              <a:rPr lang="en-US" sz="2800" dirty="0"/>
              <a:t> </a:t>
            </a:r>
            <a:r>
              <a:rPr lang="en-US" sz="2800" b="1" dirty="0" err="1"/>
              <a:t>profilizimin</a:t>
            </a:r>
            <a:r>
              <a:rPr lang="en-US" sz="2800" b="1" dirty="0"/>
              <a:t> e </a:t>
            </a:r>
            <a:r>
              <a:rPr lang="en-US" sz="2800" b="1" dirty="0" err="1"/>
              <a:t>variablave</a:t>
            </a:r>
            <a:r>
              <a:rPr lang="en-US" sz="2800" b="1" dirty="0"/>
              <a:t> </a:t>
            </a:r>
            <a:r>
              <a:rPr lang="en-US" sz="2800" b="1" dirty="0" err="1"/>
              <a:t>të</a:t>
            </a:r>
            <a:r>
              <a:rPr lang="en-US" sz="2800" b="1" dirty="0"/>
              <a:t> </a:t>
            </a:r>
            <a:r>
              <a:rPr lang="en-US" sz="2800" b="1" dirty="0" err="1"/>
              <a:t>veçanta</a:t>
            </a:r>
            <a:r>
              <a:rPr lang="en-US" sz="2800" b="1" dirty="0"/>
              <a:t> </a:t>
            </a:r>
            <a:r>
              <a:rPr lang="en-US" sz="2800" b="1" dirty="0" err="1"/>
              <a:t>hematologjike</a:t>
            </a:r>
            <a:r>
              <a:rPr lang="en-US" sz="2800" b="1" dirty="0"/>
              <a:t> </a:t>
            </a:r>
            <a:r>
              <a:rPr lang="en-US" sz="2800" b="1" dirty="0" err="1"/>
              <a:t>për</a:t>
            </a:r>
            <a:r>
              <a:rPr lang="en-US" sz="2800" b="1" dirty="0"/>
              <a:t> </a:t>
            </a:r>
            <a:r>
              <a:rPr lang="en-US" sz="2800" b="1" dirty="0" err="1"/>
              <a:t>zbulimin</a:t>
            </a:r>
            <a:r>
              <a:rPr lang="en-US" sz="2800" b="1" dirty="0"/>
              <a:t> e </a:t>
            </a:r>
            <a:r>
              <a:rPr lang="en-US" sz="2800" b="1" dirty="0" err="1"/>
              <a:t>dopingut</a:t>
            </a:r>
            <a:r>
              <a:rPr lang="en-US" sz="2800" b="1" dirty="0"/>
              <a:t> </a:t>
            </a:r>
            <a:r>
              <a:rPr lang="en-US" sz="2800" b="1" dirty="0" err="1"/>
              <a:t>përmes</a:t>
            </a:r>
            <a:r>
              <a:rPr lang="en-US" sz="2800" b="1" dirty="0"/>
              <a:t> </a:t>
            </a:r>
            <a:r>
              <a:rPr lang="en-US" sz="2800" b="1" dirty="0" err="1"/>
              <a:t>gjakut</a:t>
            </a:r>
            <a:r>
              <a:rPr lang="en-US" sz="2800" b="1" dirty="0"/>
              <a:t> </a:t>
            </a:r>
            <a:r>
              <a:rPr lang="en-US" sz="2800" dirty="0"/>
              <a:t>(Moduli “</a:t>
            </a:r>
            <a:r>
              <a:rPr lang="en-US" sz="2800" dirty="0" err="1"/>
              <a:t>i</a:t>
            </a:r>
            <a:r>
              <a:rPr lang="en-US" sz="2800" dirty="0"/>
              <a:t> </a:t>
            </a:r>
            <a:r>
              <a:rPr lang="en-US" sz="2800" dirty="0" err="1"/>
              <a:t>gjakut</a:t>
            </a:r>
            <a:r>
              <a:rPr lang="en-US" sz="2800" dirty="0"/>
              <a:t>”), </a:t>
            </a:r>
            <a:r>
              <a:rPr lang="en-US" sz="2800" dirty="0" err="1"/>
              <a:t>dhe</a:t>
            </a:r>
            <a:r>
              <a:rPr lang="en-US" sz="2800" dirty="0"/>
              <a:t> </a:t>
            </a:r>
            <a:r>
              <a:rPr lang="en-US" sz="2800" dirty="0" err="1"/>
              <a:t>më</a:t>
            </a:r>
            <a:r>
              <a:rPr lang="en-US" sz="2800" dirty="0"/>
              <a:t> </a:t>
            </a:r>
            <a:r>
              <a:rPr lang="en-US" sz="2800" dirty="0" err="1"/>
              <a:t>vonë</a:t>
            </a:r>
            <a:r>
              <a:rPr lang="en-US" sz="2800" dirty="0"/>
              <a:t>  </a:t>
            </a:r>
            <a:r>
              <a:rPr lang="en-US" sz="2800" dirty="0" err="1"/>
              <a:t>nga</a:t>
            </a:r>
            <a:r>
              <a:rPr lang="en-US" sz="2800" dirty="0"/>
              <a:t> </a:t>
            </a:r>
            <a:r>
              <a:rPr lang="en-US" sz="2800" dirty="0" err="1"/>
              <a:t>Komiteti</a:t>
            </a:r>
            <a:r>
              <a:rPr lang="en-US" sz="2800" dirty="0"/>
              <a:t> </a:t>
            </a:r>
            <a:r>
              <a:rPr lang="en-US" sz="2800" dirty="0" err="1"/>
              <a:t>Ekzekutiv</a:t>
            </a:r>
            <a:r>
              <a:rPr lang="en-US" sz="2800" dirty="0"/>
              <a:t> </a:t>
            </a:r>
            <a:r>
              <a:rPr lang="en-US" sz="2800" dirty="0" err="1"/>
              <a:t>i</a:t>
            </a:r>
            <a:r>
              <a:rPr lang="en-US" sz="2800" dirty="0"/>
              <a:t> </a:t>
            </a:r>
            <a:r>
              <a:rPr lang="en-US" sz="2800" dirty="0" err="1"/>
              <a:t>ëADA</a:t>
            </a:r>
            <a:r>
              <a:rPr lang="en-US" sz="2800" dirty="0"/>
              <a:t>-s </a:t>
            </a:r>
            <a:r>
              <a:rPr lang="en-US" sz="2800" dirty="0" err="1"/>
              <a:t>në</a:t>
            </a:r>
            <a:r>
              <a:rPr lang="en-US" sz="2800" dirty="0"/>
              <a:t> </a:t>
            </a:r>
            <a:r>
              <a:rPr lang="en-US" sz="2800" dirty="0" err="1"/>
              <a:t>nëntor</a:t>
            </a:r>
            <a:r>
              <a:rPr lang="en-US" sz="2800" dirty="0"/>
              <a:t> </a:t>
            </a:r>
            <a:r>
              <a:rPr lang="en-US" sz="2800" dirty="0" err="1"/>
              <a:t>të</a:t>
            </a:r>
            <a:r>
              <a:rPr lang="en-US" sz="2800" dirty="0"/>
              <a:t> </a:t>
            </a:r>
            <a:r>
              <a:rPr lang="en-US" sz="2800" dirty="0" err="1"/>
              <a:t>vitit</a:t>
            </a:r>
            <a:r>
              <a:rPr lang="en-US" sz="2800" dirty="0"/>
              <a:t> 2013, </a:t>
            </a:r>
            <a:r>
              <a:rPr lang="en-US" sz="2800" dirty="0" err="1"/>
              <a:t>paraqiti</a:t>
            </a:r>
            <a:r>
              <a:rPr lang="en-US" sz="2800" dirty="0"/>
              <a:t> </a:t>
            </a:r>
            <a:r>
              <a:rPr lang="en-US" sz="2800" dirty="0" err="1"/>
              <a:t>një</a:t>
            </a:r>
            <a:r>
              <a:rPr lang="en-US" sz="2800" dirty="0"/>
              <a:t> </a:t>
            </a:r>
            <a:r>
              <a:rPr lang="en-US" sz="2800" dirty="0" err="1"/>
              <a:t>Modul</a:t>
            </a:r>
            <a:r>
              <a:rPr lang="en-US" sz="2800" dirty="0"/>
              <a:t> </a:t>
            </a:r>
            <a:r>
              <a:rPr lang="en-US" sz="2800" dirty="0" err="1"/>
              <a:t>të</a:t>
            </a:r>
            <a:r>
              <a:rPr lang="en-US" sz="2800" dirty="0"/>
              <a:t> </a:t>
            </a:r>
            <a:r>
              <a:rPr lang="en-US" sz="2800" dirty="0" err="1"/>
              <a:t>dytë</a:t>
            </a:r>
            <a:r>
              <a:rPr lang="en-US" sz="2800" dirty="0"/>
              <a:t>, </a:t>
            </a:r>
            <a:r>
              <a:rPr lang="en-US" sz="2800" dirty="0" err="1"/>
              <a:t>për</a:t>
            </a:r>
            <a:r>
              <a:rPr lang="en-US" sz="2800" dirty="0"/>
              <a:t> “</a:t>
            </a:r>
            <a:r>
              <a:rPr lang="en-US" sz="2800" dirty="0" err="1"/>
              <a:t>steroide</a:t>
            </a:r>
            <a:r>
              <a:rPr lang="en-US" sz="2800" dirty="0"/>
              <a:t>”.</a:t>
            </a:r>
          </a:p>
          <a:p>
            <a:pPr marL="457200" lvl="1" indent="0" algn="just">
              <a:buNone/>
            </a:pPr>
            <a:endParaRPr lang="en-US" sz="2800" dirty="0"/>
          </a:p>
        </p:txBody>
      </p:sp>
      <p:pic>
        <p:nvPicPr>
          <p:cNvPr id="4" name="Picture 3">
            <a:extLst>
              <a:ext uri="{FF2B5EF4-FFF2-40B4-BE49-F238E27FC236}">
                <a16:creationId xmlns:a16="http://schemas.microsoft.com/office/drawing/2014/main" id="{267CD6A9-A3FD-4621-B62E-39BD57DE27DB}"/>
              </a:ext>
            </a:extLst>
          </p:cNvPr>
          <p:cNvPicPr>
            <a:picLocks noChangeAspect="1"/>
          </p:cNvPicPr>
          <p:nvPr/>
        </p:nvPicPr>
        <p:blipFill>
          <a:blip r:embed="rId2"/>
          <a:stretch>
            <a:fillRect/>
          </a:stretch>
        </p:blipFill>
        <p:spPr>
          <a:xfrm>
            <a:off x="8662297" y="1631040"/>
            <a:ext cx="2792210" cy="3913971"/>
          </a:xfrm>
          <a:prstGeom prst="rect">
            <a:avLst/>
          </a:prstGeom>
        </p:spPr>
      </p:pic>
    </p:spTree>
    <p:extLst>
      <p:ext uri="{BB962C8B-B14F-4D97-AF65-F5344CB8AC3E}">
        <p14:creationId xmlns:p14="http://schemas.microsoft.com/office/powerpoint/2010/main" val="9044204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0126"/>
            <a:ext cx="10515600" cy="586854"/>
          </a:xfrm>
        </p:spPr>
        <p:txBody>
          <a:bodyPr>
            <a:normAutofit/>
          </a:bodyPr>
          <a:lstStyle/>
          <a:p>
            <a:pPr algn="ctr"/>
            <a:r>
              <a:rPr lang="en-US" sz="3200" dirty="0" err="1"/>
              <a:t>Zyrtarët</a:t>
            </a:r>
            <a:r>
              <a:rPr lang="en-US" sz="3200" dirty="0"/>
              <a:t> </a:t>
            </a:r>
            <a:r>
              <a:rPr lang="en-US" sz="3200" dirty="0" err="1"/>
              <a:t>për</a:t>
            </a:r>
            <a:r>
              <a:rPr lang="en-US" sz="3200" dirty="0"/>
              <a:t> doping </a:t>
            </a:r>
            <a:r>
              <a:rPr lang="en-US" sz="3200" dirty="0" err="1"/>
              <a:t>kontrollë</a:t>
            </a:r>
            <a:r>
              <a:rPr lang="en-US" sz="3200" dirty="0"/>
              <a:t> - DCO</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92997" y="1009934"/>
            <a:ext cx="7406006" cy="5547356"/>
          </a:xfrm>
        </p:spPr>
      </p:pic>
    </p:spTree>
    <p:extLst>
      <p:ext uri="{BB962C8B-B14F-4D97-AF65-F5344CB8AC3E}">
        <p14:creationId xmlns:p14="http://schemas.microsoft.com/office/powerpoint/2010/main" val="28253154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71" y="156754"/>
            <a:ext cx="11508378" cy="1005840"/>
          </a:xfrm>
        </p:spPr>
        <p:txBody>
          <a:bodyPr>
            <a:normAutofit fontScale="90000"/>
          </a:bodyPr>
          <a:lstStyle/>
          <a:p>
            <a:pPr algn="ctr"/>
            <a:br>
              <a:rPr lang="en-US" dirty="0"/>
            </a:br>
            <a:r>
              <a:rPr lang="en-US" sz="4000" b="1" dirty="0" err="1"/>
              <a:t>Të</a:t>
            </a:r>
            <a:r>
              <a:rPr lang="en-US" sz="4000" b="1" dirty="0"/>
              <a:t> </a:t>
            </a:r>
            <a:r>
              <a:rPr lang="en-US" sz="4000" b="1" dirty="0" err="1"/>
              <a:t>drejtat</a:t>
            </a:r>
            <a:r>
              <a:rPr lang="en-US" sz="4000" b="1" dirty="0"/>
              <a:t> </a:t>
            </a:r>
            <a:r>
              <a:rPr lang="en-US" sz="4000" b="1" dirty="0" err="1"/>
              <a:t>dhe</a:t>
            </a:r>
            <a:r>
              <a:rPr lang="en-US" sz="4000" b="1" dirty="0"/>
              <a:t> </a:t>
            </a:r>
            <a:r>
              <a:rPr lang="en-US" sz="4000" b="1" dirty="0" err="1"/>
              <a:t>obligimet</a:t>
            </a:r>
            <a:r>
              <a:rPr lang="en-US" sz="4000" b="1" dirty="0"/>
              <a:t> e </a:t>
            </a:r>
            <a:r>
              <a:rPr lang="en-US" sz="4000" b="1" dirty="0" err="1"/>
              <a:t>sportistëve</a:t>
            </a:r>
            <a:r>
              <a:rPr lang="en-US" sz="4000" b="1" dirty="0"/>
              <a:t> </a:t>
            </a:r>
            <a:r>
              <a:rPr lang="en-US" sz="4000" b="1" dirty="0" err="1"/>
              <a:t>ndaj</a:t>
            </a:r>
            <a:r>
              <a:rPr lang="en-US" sz="4000" b="1" dirty="0"/>
              <a:t> </a:t>
            </a:r>
            <a:r>
              <a:rPr lang="en-US" sz="4000" b="1" dirty="0" err="1"/>
              <a:t>zyrtarit</a:t>
            </a:r>
            <a:r>
              <a:rPr lang="en-US" sz="4000" b="1" dirty="0"/>
              <a:t> DCO – Doping Control Officer</a:t>
            </a:r>
            <a:br>
              <a:rPr lang="en-US" dirty="0"/>
            </a:br>
            <a:endParaRPr lang="en-US" dirty="0"/>
          </a:p>
        </p:txBody>
      </p:sp>
      <p:sp>
        <p:nvSpPr>
          <p:cNvPr id="3" name="Content Placeholder 2"/>
          <p:cNvSpPr>
            <a:spLocks noGrp="1"/>
          </p:cNvSpPr>
          <p:nvPr>
            <p:ph idx="1"/>
          </p:nvPr>
        </p:nvSpPr>
        <p:spPr>
          <a:xfrm>
            <a:off x="287383" y="1214846"/>
            <a:ext cx="11704320" cy="5486400"/>
          </a:xfrm>
        </p:spPr>
        <p:txBody>
          <a:bodyPr>
            <a:normAutofit fontScale="77500" lnSpcReduction="20000"/>
          </a:bodyPr>
          <a:lstStyle/>
          <a:p>
            <a:r>
              <a:rPr lang="en-US" dirty="0" err="1"/>
              <a:t>Sportisti</a:t>
            </a:r>
            <a:r>
              <a:rPr lang="en-US" dirty="0"/>
              <a:t> </a:t>
            </a:r>
            <a:r>
              <a:rPr lang="en-US" dirty="0" err="1"/>
              <a:t>duhet</a:t>
            </a:r>
            <a:r>
              <a:rPr lang="en-US" dirty="0"/>
              <a:t> </a:t>
            </a:r>
            <a:r>
              <a:rPr lang="en-US" dirty="0" err="1"/>
              <a:t>të</a:t>
            </a:r>
            <a:r>
              <a:rPr lang="en-US" dirty="0"/>
              <a:t> </a:t>
            </a:r>
            <a:r>
              <a:rPr lang="en-US" dirty="0" err="1"/>
              <a:t>pranojë</a:t>
            </a:r>
            <a:r>
              <a:rPr lang="en-US" dirty="0"/>
              <a:t> me </a:t>
            </a:r>
            <a:r>
              <a:rPr lang="en-US" dirty="0" err="1"/>
              <a:t>përgjegjësi</a:t>
            </a:r>
            <a:r>
              <a:rPr lang="en-US" dirty="0"/>
              <a:t> </a:t>
            </a:r>
            <a:r>
              <a:rPr lang="en-US" dirty="0" err="1"/>
              <a:t>ftesën</a:t>
            </a:r>
            <a:r>
              <a:rPr lang="en-US" dirty="0"/>
              <a:t> </a:t>
            </a:r>
            <a:r>
              <a:rPr lang="en-US" dirty="0" err="1"/>
              <a:t>për</a:t>
            </a:r>
            <a:r>
              <a:rPr lang="en-US" dirty="0"/>
              <a:t> </a:t>
            </a:r>
            <a:r>
              <a:rPr lang="en-US" dirty="0" err="1"/>
              <a:t>kontrollë</a:t>
            </a:r>
            <a:r>
              <a:rPr lang="en-US" dirty="0"/>
              <a:t> anti-</a:t>
            </a:r>
            <a:r>
              <a:rPr lang="en-US" dirty="0" err="1"/>
              <a:t>dopinguese</a:t>
            </a:r>
            <a:endParaRPr lang="en-US" dirty="0"/>
          </a:p>
          <a:p>
            <a:r>
              <a:rPr lang="en-US" dirty="0" err="1"/>
              <a:t>Sportisti</a:t>
            </a:r>
            <a:r>
              <a:rPr lang="en-US" dirty="0"/>
              <a:t> ka </a:t>
            </a:r>
            <a:r>
              <a:rPr lang="en-US" dirty="0" err="1"/>
              <a:t>të</a:t>
            </a:r>
            <a:r>
              <a:rPr lang="en-US" dirty="0"/>
              <a:t> </a:t>
            </a:r>
            <a:r>
              <a:rPr lang="en-US" dirty="0" err="1"/>
              <a:t>drejtë</a:t>
            </a:r>
            <a:r>
              <a:rPr lang="en-US" dirty="0"/>
              <a:t> </a:t>
            </a:r>
            <a:r>
              <a:rPr lang="en-US" dirty="0" err="1"/>
              <a:t>për</a:t>
            </a:r>
            <a:r>
              <a:rPr lang="en-US" dirty="0"/>
              <a:t> </a:t>
            </a:r>
            <a:r>
              <a:rPr lang="en-US" dirty="0" err="1"/>
              <a:t>shpjegimin</a:t>
            </a:r>
            <a:r>
              <a:rPr lang="en-US" dirty="0"/>
              <a:t> e </a:t>
            </a:r>
            <a:r>
              <a:rPr lang="en-US" dirty="0" err="1"/>
              <a:t>procedurës</a:t>
            </a:r>
            <a:r>
              <a:rPr lang="en-US" dirty="0"/>
              <a:t> </a:t>
            </a:r>
            <a:r>
              <a:rPr lang="en-US" dirty="0" err="1"/>
              <a:t>së</a:t>
            </a:r>
            <a:r>
              <a:rPr lang="en-US" dirty="0"/>
              <a:t> </a:t>
            </a:r>
            <a:r>
              <a:rPr lang="en-US" dirty="0" err="1"/>
              <a:t>kontrollit</a:t>
            </a:r>
            <a:r>
              <a:rPr lang="en-US" dirty="0"/>
              <a:t> anti-</a:t>
            </a:r>
            <a:r>
              <a:rPr lang="en-US" dirty="0" err="1"/>
              <a:t>dopingues</a:t>
            </a:r>
            <a:endParaRPr lang="en-US" dirty="0"/>
          </a:p>
          <a:p>
            <a:r>
              <a:rPr lang="en-US" dirty="0" err="1"/>
              <a:t>Sportisti</a:t>
            </a:r>
            <a:r>
              <a:rPr lang="en-US" dirty="0"/>
              <a:t> ka </a:t>
            </a:r>
            <a:r>
              <a:rPr lang="en-US" dirty="0" err="1"/>
              <a:t>të</a:t>
            </a:r>
            <a:r>
              <a:rPr lang="en-US" dirty="0"/>
              <a:t> </a:t>
            </a:r>
            <a:r>
              <a:rPr lang="en-US" dirty="0" err="1"/>
              <a:t>drejtë</a:t>
            </a:r>
            <a:r>
              <a:rPr lang="en-US" dirty="0"/>
              <a:t> </a:t>
            </a:r>
            <a:r>
              <a:rPr lang="en-US" dirty="0" err="1"/>
              <a:t>të</a:t>
            </a:r>
            <a:r>
              <a:rPr lang="en-US" dirty="0"/>
              <a:t> </a:t>
            </a:r>
            <a:r>
              <a:rPr lang="en-US" dirty="0" err="1"/>
              <a:t>jetë</a:t>
            </a:r>
            <a:r>
              <a:rPr lang="en-US" dirty="0"/>
              <a:t> </a:t>
            </a:r>
            <a:r>
              <a:rPr lang="en-US" dirty="0" err="1"/>
              <a:t>i</a:t>
            </a:r>
            <a:r>
              <a:rPr lang="en-US" dirty="0"/>
              <a:t>/e </a:t>
            </a:r>
            <a:r>
              <a:rPr lang="en-US" dirty="0" err="1"/>
              <a:t>shoqëruar</a:t>
            </a:r>
            <a:r>
              <a:rPr lang="en-US" dirty="0"/>
              <a:t> </a:t>
            </a:r>
            <a:r>
              <a:rPr lang="en-US" dirty="0" err="1"/>
              <a:t>nga</a:t>
            </a:r>
            <a:r>
              <a:rPr lang="en-US" dirty="0"/>
              <a:t> </a:t>
            </a:r>
            <a:r>
              <a:rPr lang="en-US" dirty="0" err="1"/>
              <a:t>trajneri</a:t>
            </a:r>
            <a:r>
              <a:rPr lang="en-US" dirty="0"/>
              <a:t> </a:t>
            </a:r>
            <a:r>
              <a:rPr lang="en-US" dirty="0" err="1"/>
              <a:t>apo</a:t>
            </a:r>
            <a:r>
              <a:rPr lang="en-US" dirty="0"/>
              <a:t> </a:t>
            </a:r>
            <a:r>
              <a:rPr lang="en-US" dirty="0" err="1"/>
              <a:t>përfaqësuesi</a:t>
            </a:r>
            <a:r>
              <a:rPr lang="en-US" dirty="0"/>
              <a:t> </a:t>
            </a:r>
            <a:r>
              <a:rPr lang="en-US" dirty="0" err="1"/>
              <a:t>i</a:t>
            </a:r>
            <a:r>
              <a:rPr lang="en-US" dirty="0"/>
              <a:t> KOK-</a:t>
            </a:r>
            <a:r>
              <a:rPr lang="en-US" dirty="0" err="1"/>
              <a:t>ut</a:t>
            </a:r>
            <a:r>
              <a:rPr lang="en-US" dirty="0"/>
              <a:t> </a:t>
            </a:r>
            <a:r>
              <a:rPr lang="en-US" dirty="0" err="1"/>
              <a:t>gjatë</a:t>
            </a:r>
            <a:r>
              <a:rPr lang="en-US" dirty="0"/>
              <a:t> </a:t>
            </a:r>
            <a:r>
              <a:rPr lang="en-US" dirty="0" err="1"/>
              <a:t>procedurës</a:t>
            </a:r>
            <a:r>
              <a:rPr lang="en-US" dirty="0"/>
              <a:t> </a:t>
            </a:r>
            <a:r>
              <a:rPr lang="en-US" dirty="0" err="1"/>
              <a:t>së</a:t>
            </a:r>
            <a:r>
              <a:rPr lang="en-US" dirty="0"/>
              <a:t> </a:t>
            </a:r>
            <a:r>
              <a:rPr lang="en-US" dirty="0" err="1"/>
              <a:t>kontrollit</a:t>
            </a:r>
            <a:r>
              <a:rPr lang="en-US" dirty="0"/>
              <a:t> anti-</a:t>
            </a:r>
            <a:r>
              <a:rPr lang="en-US" dirty="0" err="1"/>
              <a:t>dopingues</a:t>
            </a:r>
            <a:r>
              <a:rPr lang="en-US" dirty="0"/>
              <a:t> </a:t>
            </a:r>
            <a:r>
              <a:rPr lang="en-US" dirty="0" err="1"/>
              <a:t>dhe</a:t>
            </a:r>
            <a:r>
              <a:rPr lang="en-US" dirty="0"/>
              <a:t> </a:t>
            </a:r>
            <a:r>
              <a:rPr lang="en-US" dirty="0" err="1"/>
              <a:t>një</a:t>
            </a:r>
            <a:r>
              <a:rPr lang="en-US" dirty="0"/>
              <a:t> </a:t>
            </a:r>
            <a:r>
              <a:rPr lang="en-US" dirty="0" err="1"/>
              <a:t>përkthyes</a:t>
            </a:r>
            <a:r>
              <a:rPr lang="en-US" dirty="0"/>
              <a:t> </a:t>
            </a:r>
            <a:r>
              <a:rPr lang="en-US" dirty="0" err="1"/>
              <a:t>nëse</a:t>
            </a:r>
            <a:r>
              <a:rPr lang="en-US" dirty="0"/>
              <a:t> </a:t>
            </a:r>
            <a:r>
              <a:rPr lang="en-US" dirty="0" err="1"/>
              <a:t>është</a:t>
            </a:r>
            <a:r>
              <a:rPr lang="en-US" dirty="0"/>
              <a:t> e </a:t>
            </a:r>
            <a:r>
              <a:rPr lang="en-US" dirty="0" err="1"/>
              <a:t>nevojshme</a:t>
            </a:r>
            <a:endParaRPr lang="en-US" dirty="0"/>
          </a:p>
          <a:p>
            <a:r>
              <a:rPr lang="en-US" dirty="0" err="1"/>
              <a:t>Sportisti</a:t>
            </a:r>
            <a:r>
              <a:rPr lang="en-US" dirty="0"/>
              <a:t> ka </a:t>
            </a:r>
            <a:r>
              <a:rPr lang="en-US" dirty="0" err="1"/>
              <a:t>të</a:t>
            </a:r>
            <a:r>
              <a:rPr lang="en-US" dirty="0"/>
              <a:t> </a:t>
            </a:r>
            <a:r>
              <a:rPr lang="en-US" dirty="0" err="1"/>
              <a:t>drejtë</a:t>
            </a:r>
            <a:r>
              <a:rPr lang="en-US" dirty="0"/>
              <a:t> </a:t>
            </a:r>
            <a:r>
              <a:rPr lang="en-US" dirty="0" err="1"/>
              <a:t>për</a:t>
            </a:r>
            <a:r>
              <a:rPr lang="en-US" dirty="0"/>
              <a:t> </a:t>
            </a:r>
            <a:r>
              <a:rPr lang="en-US" dirty="0" err="1"/>
              <a:t>të</a:t>
            </a:r>
            <a:r>
              <a:rPr lang="en-US" dirty="0"/>
              <a:t> </a:t>
            </a:r>
            <a:r>
              <a:rPr lang="en-US" dirty="0" err="1"/>
              <a:t>kontrolluar</a:t>
            </a:r>
            <a:r>
              <a:rPr lang="en-US" dirty="0"/>
              <a:t> </a:t>
            </a:r>
            <a:r>
              <a:rPr lang="en-US" dirty="0" err="1"/>
              <a:t>materialin</a:t>
            </a:r>
            <a:r>
              <a:rPr lang="en-US" dirty="0"/>
              <a:t> </a:t>
            </a:r>
            <a:r>
              <a:rPr lang="en-US" dirty="0" err="1"/>
              <a:t>që</a:t>
            </a:r>
            <a:r>
              <a:rPr lang="en-US" dirty="0"/>
              <a:t> </a:t>
            </a:r>
            <a:r>
              <a:rPr lang="en-US" dirty="0" err="1"/>
              <a:t>i</a:t>
            </a:r>
            <a:r>
              <a:rPr lang="en-US" dirty="0"/>
              <a:t> </a:t>
            </a:r>
            <a:r>
              <a:rPr lang="en-US" dirty="0" err="1"/>
              <a:t>ofrohet</a:t>
            </a:r>
            <a:r>
              <a:rPr lang="en-US" dirty="0"/>
              <a:t> </a:t>
            </a:r>
            <a:r>
              <a:rPr lang="en-US" dirty="0" err="1"/>
              <a:t>nga</a:t>
            </a:r>
            <a:r>
              <a:rPr lang="en-US" dirty="0"/>
              <a:t> </a:t>
            </a:r>
            <a:r>
              <a:rPr lang="en-US" dirty="0" err="1"/>
              <a:t>zyrtari</a:t>
            </a:r>
            <a:r>
              <a:rPr lang="en-US" dirty="0"/>
              <a:t> </a:t>
            </a:r>
            <a:r>
              <a:rPr lang="en-US" dirty="0" err="1"/>
              <a:t>për</a:t>
            </a:r>
            <a:r>
              <a:rPr lang="en-US" dirty="0"/>
              <a:t> </a:t>
            </a:r>
            <a:r>
              <a:rPr lang="en-US" dirty="0" err="1"/>
              <a:t>kontrollë</a:t>
            </a:r>
            <a:r>
              <a:rPr lang="en-US" dirty="0"/>
              <a:t> </a:t>
            </a:r>
            <a:r>
              <a:rPr lang="en-US" dirty="0" err="1"/>
              <a:t>të</a:t>
            </a:r>
            <a:r>
              <a:rPr lang="en-US" dirty="0"/>
              <a:t> </a:t>
            </a:r>
            <a:r>
              <a:rPr lang="en-US" dirty="0" err="1"/>
              <a:t>dopingut</a:t>
            </a:r>
            <a:endParaRPr lang="en-US" dirty="0"/>
          </a:p>
          <a:p>
            <a:r>
              <a:rPr lang="en-US" dirty="0" err="1"/>
              <a:t>Sportisti</a:t>
            </a:r>
            <a:r>
              <a:rPr lang="en-US" dirty="0"/>
              <a:t> </a:t>
            </a:r>
            <a:r>
              <a:rPr lang="en-US" dirty="0" err="1"/>
              <a:t>duhet</a:t>
            </a:r>
            <a:r>
              <a:rPr lang="en-US" dirty="0"/>
              <a:t> </a:t>
            </a:r>
            <a:r>
              <a:rPr lang="en-US" dirty="0" err="1"/>
              <a:t>të</a:t>
            </a:r>
            <a:r>
              <a:rPr lang="en-US" dirty="0"/>
              <a:t> </a:t>
            </a:r>
            <a:r>
              <a:rPr lang="en-US" dirty="0" err="1"/>
              <a:t>identifikojë</a:t>
            </a:r>
            <a:r>
              <a:rPr lang="en-US" dirty="0"/>
              <a:t> </a:t>
            </a:r>
            <a:r>
              <a:rPr lang="en-US" dirty="0" err="1"/>
              <a:t>veten</a:t>
            </a:r>
            <a:r>
              <a:rPr lang="en-US" dirty="0"/>
              <a:t> e </a:t>
            </a:r>
            <a:r>
              <a:rPr lang="en-US" dirty="0" err="1"/>
              <a:t>tij</a:t>
            </a:r>
            <a:r>
              <a:rPr lang="en-US" dirty="0"/>
              <a:t> duke </a:t>
            </a:r>
            <a:r>
              <a:rPr lang="en-US" dirty="0" err="1"/>
              <a:t>treguar</a:t>
            </a:r>
            <a:r>
              <a:rPr lang="en-US" dirty="0"/>
              <a:t> </a:t>
            </a:r>
            <a:r>
              <a:rPr lang="en-US" dirty="0" err="1"/>
              <a:t>kartelën</a:t>
            </a:r>
            <a:r>
              <a:rPr lang="en-US" dirty="0"/>
              <a:t> e  </a:t>
            </a:r>
            <a:r>
              <a:rPr lang="en-US" dirty="0" err="1"/>
              <a:t>identifikimit</a:t>
            </a:r>
            <a:endParaRPr lang="en-US" dirty="0"/>
          </a:p>
          <a:p>
            <a:r>
              <a:rPr lang="en-US" dirty="0" err="1"/>
              <a:t>Sportisti</a:t>
            </a:r>
            <a:r>
              <a:rPr lang="en-US" dirty="0"/>
              <a:t> ka </a:t>
            </a:r>
            <a:r>
              <a:rPr lang="en-US" dirty="0" err="1"/>
              <a:t>të</a:t>
            </a:r>
            <a:r>
              <a:rPr lang="en-US" dirty="0"/>
              <a:t> </a:t>
            </a:r>
            <a:r>
              <a:rPr lang="en-US" dirty="0" err="1"/>
              <a:t>drejtë</a:t>
            </a:r>
            <a:r>
              <a:rPr lang="en-US" dirty="0"/>
              <a:t> </a:t>
            </a:r>
            <a:r>
              <a:rPr lang="en-US" dirty="0" err="1"/>
              <a:t>të</a:t>
            </a:r>
            <a:r>
              <a:rPr lang="en-US" dirty="0"/>
              <a:t> </a:t>
            </a:r>
            <a:r>
              <a:rPr lang="en-US" dirty="0" err="1"/>
              <a:t>kërkojë</a:t>
            </a:r>
            <a:r>
              <a:rPr lang="en-US" dirty="0"/>
              <a:t> </a:t>
            </a:r>
            <a:r>
              <a:rPr lang="en-US" dirty="0" err="1"/>
              <a:t>nga</a:t>
            </a:r>
            <a:r>
              <a:rPr lang="en-US" dirty="0"/>
              <a:t> </a:t>
            </a:r>
            <a:r>
              <a:rPr lang="en-US" dirty="0" err="1"/>
              <a:t>zyrtari</a:t>
            </a:r>
            <a:r>
              <a:rPr lang="en-US" dirty="0"/>
              <a:t> </a:t>
            </a:r>
            <a:r>
              <a:rPr lang="en-US" dirty="0" err="1"/>
              <a:t>për</a:t>
            </a:r>
            <a:r>
              <a:rPr lang="en-US" dirty="0"/>
              <a:t> </a:t>
            </a:r>
            <a:r>
              <a:rPr lang="en-US" dirty="0" err="1"/>
              <a:t>kontrollë</a:t>
            </a:r>
            <a:r>
              <a:rPr lang="en-US" dirty="0"/>
              <a:t> </a:t>
            </a:r>
            <a:r>
              <a:rPr lang="en-US" dirty="0" err="1"/>
              <a:t>të</a:t>
            </a:r>
            <a:r>
              <a:rPr lang="en-US" dirty="0"/>
              <a:t> </a:t>
            </a:r>
            <a:r>
              <a:rPr lang="en-US" dirty="0" err="1"/>
              <a:t>dopingut</a:t>
            </a:r>
            <a:r>
              <a:rPr lang="en-US" dirty="0"/>
              <a:t> </a:t>
            </a:r>
            <a:r>
              <a:rPr lang="en-US" dirty="0" err="1"/>
              <a:t>që</a:t>
            </a:r>
            <a:r>
              <a:rPr lang="en-US" dirty="0"/>
              <a:t> </a:t>
            </a:r>
            <a:r>
              <a:rPr lang="en-US" dirty="0" err="1"/>
              <a:t>të</a:t>
            </a:r>
            <a:r>
              <a:rPr lang="en-US" dirty="0"/>
              <a:t> </a:t>
            </a:r>
            <a:r>
              <a:rPr lang="en-US" dirty="0" err="1"/>
              <a:t>tregojë</a:t>
            </a:r>
            <a:r>
              <a:rPr lang="en-US" dirty="0"/>
              <a:t> </a:t>
            </a:r>
            <a:r>
              <a:rPr lang="en-US" dirty="0" err="1"/>
              <a:t>kartelën</a:t>
            </a:r>
            <a:r>
              <a:rPr lang="en-US" dirty="0"/>
              <a:t> e </a:t>
            </a:r>
            <a:r>
              <a:rPr lang="en-US" dirty="0" err="1"/>
              <a:t>identifikimit</a:t>
            </a:r>
            <a:r>
              <a:rPr lang="en-US" dirty="0"/>
              <a:t> </a:t>
            </a:r>
            <a:r>
              <a:rPr lang="en-US" dirty="0" err="1"/>
              <a:t>dhe</a:t>
            </a:r>
            <a:r>
              <a:rPr lang="en-US" dirty="0"/>
              <a:t>  </a:t>
            </a:r>
            <a:r>
              <a:rPr lang="en-US" dirty="0" err="1"/>
              <a:t>autorizimin</a:t>
            </a:r>
            <a:r>
              <a:rPr lang="en-US" dirty="0"/>
              <a:t> </a:t>
            </a:r>
            <a:r>
              <a:rPr lang="en-US" dirty="0" err="1"/>
              <a:t>për</a:t>
            </a:r>
            <a:r>
              <a:rPr lang="en-US" dirty="0"/>
              <a:t> </a:t>
            </a:r>
            <a:r>
              <a:rPr lang="en-US" dirty="0" err="1"/>
              <a:t>të</a:t>
            </a:r>
            <a:r>
              <a:rPr lang="en-US" dirty="0"/>
              <a:t> </a:t>
            </a:r>
            <a:r>
              <a:rPr lang="en-US" dirty="0" err="1"/>
              <a:t>bërë</a:t>
            </a:r>
            <a:r>
              <a:rPr lang="en-US" dirty="0"/>
              <a:t> </a:t>
            </a:r>
            <a:r>
              <a:rPr lang="en-US" dirty="0" err="1"/>
              <a:t>kontrollin</a:t>
            </a:r>
            <a:r>
              <a:rPr lang="en-US" dirty="0"/>
              <a:t> e </a:t>
            </a:r>
            <a:r>
              <a:rPr lang="en-US" dirty="0" err="1"/>
              <a:t>dopingut</a:t>
            </a:r>
            <a:r>
              <a:rPr lang="en-US" dirty="0"/>
              <a:t>.</a:t>
            </a:r>
          </a:p>
          <a:p>
            <a:r>
              <a:rPr lang="en-US" dirty="0" err="1"/>
              <a:t>Sportisti</a:t>
            </a:r>
            <a:r>
              <a:rPr lang="en-US" dirty="0"/>
              <a:t> </a:t>
            </a:r>
            <a:r>
              <a:rPr lang="en-US" dirty="0" err="1"/>
              <a:t>zgjedh</a:t>
            </a:r>
            <a:r>
              <a:rPr lang="en-US" dirty="0"/>
              <a:t> </a:t>
            </a:r>
            <a:r>
              <a:rPr lang="en-US" dirty="0" err="1"/>
              <a:t>kutinë</a:t>
            </a:r>
            <a:r>
              <a:rPr lang="en-US" dirty="0"/>
              <a:t> e </a:t>
            </a:r>
            <a:r>
              <a:rPr lang="en-US" dirty="0" err="1"/>
              <a:t>shisheve</a:t>
            </a:r>
            <a:r>
              <a:rPr lang="en-US" dirty="0"/>
              <a:t> </a:t>
            </a:r>
            <a:r>
              <a:rPr lang="en-US" dirty="0" err="1"/>
              <a:t>për</a:t>
            </a:r>
            <a:r>
              <a:rPr lang="en-US" dirty="0"/>
              <a:t> </a:t>
            </a:r>
            <a:r>
              <a:rPr lang="en-US" dirty="0" err="1"/>
              <a:t>urinë</a:t>
            </a:r>
            <a:r>
              <a:rPr lang="en-US" dirty="0"/>
              <a:t> </a:t>
            </a:r>
            <a:r>
              <a:rPr lang="en-US" dirty="0" err="1"/>
              <a:t>në</a:t>
            </a:r>
            <a:r>
              <a:rPr lang="en-US" dirty="0"/>
              <a:t> </a:t>
            </a:r>
            <a:r>
              <a:rPr lang="en-US" dirty="0" err="1"/>
              <a:t>të</a:t>
            </a:r>
            <a:r>
              <a:rPr lang="en-US" dirty="0"/>
              <a:t> </a:t>
            </a:r>
            <a:r>
              <a:rPr lang="en-US" dirty="0" err="1"/>
              <a:t>cilën</a:t>
            </a:r>
            <a:r>
              <a:rPr lang="en-US" dirty="0"/>
              <a:t> </a:t>
            </a:r>
            <a:r>
              <a:rPr lang="en-US" dirty="0" err="1"/>
              <a:t>vendoset</a:t>
            </a:r>
            <a:r>
              <a:rPr lang="en-US" dirty="0"/>
              <a:t> </a:t>
            </a:r>
            <a:r>
              <a:rPr lang="en-US" dirty="0" err="1"/>
              <a:t>mostra</a:t>
            </a:r>
            <a:r>
              <a:rPr lang="en-US" dirty="0"/>
              <a:t> </a:t>
            </a:r>
            <a:r>
              <a:rPr lang="en-US" dirty="0" err="1"/>
              <a:t>për</a:t>
            </a:r>
            <a:r>
              <a:rPr lang="en-US" dirty="0"/>
              <a:t> </a:t>
            </a:r>
            <a:r>
              <a:rPr lang="en-US" dirty="0" err="1"/>
              <a:t>kontrollim</a:t>
            </a:r>
            <a:endParaRPr lang="en-US" dirty="0"/>
          </a:p>
          <a:p>
            <a:r>
              <a:rPr lang="en-US" dirty="0" err="1"/>
              <a:t>Formulari</a:t>
            </a:r>
            <a:r>
              <a:rPr lang="en-US" dirty="0"/>
              <a:t> </a:t>
            </a:r>
            <a:r>
              <a:rPr lang="en-US" dirty="0" err="1"/>
              <a:t>duhet</a:t>
            </a:r>
            <a:r>
              <a:rPr lang="en-US" dirty="0"/>
              <a:t> </a:t>
            </a:r>
            <a:r>
              <a:rPr lang="en-US" dirty="0" err="1"/>
              <a:t>të</a:t>
            </a:r>
            <a:r>
              <a:rPr lang="en-US" dirty="0"/>
              <a:t> </a:t>
            </a:r>
            <a:r>
              <a:rPr lang="en-US" dirty="0" err="1"/>
              <a:t>nënshkruhet</a:t>
            </a:r>
            <a:r>
              <a:rPr lang="en-US" dirty="0"/>
              <a:t> </a:t>
            </a:r>
            <a:r>
              <a:rPr lang="en-US" dirty="0" err="1"/>
              <a:t>obligativisht</a:t>
            </a:r>
            <a:r>
              <a:rPr lang="en-US" dirty="0"/>
              <a:t> </a:t>
            </a:r>
            <a:r>
              <a:rPr lang="en-US" dirty="0" err="1"/>
              <a:t>nga</a:t>
            </a:r>
            <a:r>
              <a:rPr lang="en-US" dirty="0"/>
              <a:t> </a:t>
            </a:r>
            <a:r>
              <a:rPr lang="en-US" dirty="0" err="1"/>
              <a:t>sportisti</a:t>
            </a:r>
            <a:r>
              <a:rPr lang="en-US" dirty="0"/>
              <a:t> </a:t>
            </a:r>
          </a:p>
          <a:p>
            <a:r>
              <a:rPr lang="en-US" dirty="0" err="1"/>
              <a:t>Formulari</a:t>
            </a:r>
            <a:r>
              <a:rPr lang="en-US" dirty="0"/>
              <a:t> </a:t>
            </a:r>
            <a:r>
              <a:rPr lang="en-US" dirty="0" err="1"/>
              <a:t>për</a:t>
            </a:r>
            <a:r>
              <a:rPr lang="en-US" dirty="0"/>
              <a:t> </a:t>
            </a:r>
            <a:r>
              <a:rPr lang="en-US" dirty="0" err="1"/>
              <a:t>kontrollin</a:t>
            </a:r>
            <a:r>
              <a:rPr lang="en-US" dirty="0"/>
              <a:t> e </a:t>
            </a:r>
            <a:r>
              <a:rPr lang="en-US" dirty="0" err="1"/>
              <a:t>dopingut</a:t>
            </a:r>
            <a:r>
              <a:rPr lang="en-US" dirty="0"/>
              <a:t> </a:t>
            </a:r>
            <a:r>
              <a:rPr lang="en-US" dirty="0" err="1"/>
              <a:t>duhet</a:t>
            </a:r>
            <a:r>
              <a:rPr lang="en-US" dirty="0"/>
              <a:t> </a:t>
            </a:r>
            <a:r>
              <a:rPr lang="en-US" dirty="0" err="1"/>
              <a:t>të</a:t>
            </a:r>
            <a:r>
              <a:rPr lang="en-US" dirty="0"/>
              <a:t> </a:t>
            </a:r>
            <a:r>
              <a:rPr lang="en-US" dirty="0" err="1"/>
              <a:t>plotësohet</a:t>
            </a:r>
            <a:r>
              <a:rPr lang="en-US" dirty="0"/>
              <a:t> </a:t>
            </a:r>
            <a:r>
              <a:rPr lang="en-US" dirty="0" err="1"/>
              <a:t>nga</a:t>
            </a:r>
            <a:r>
              <a:rPr lang="en-US" dirty="0"/>
              <a:t> </a:t>
            </a:r>
            <a:r>
              <a:rPr lang="en-US" dirty="0" err="1"/>
              <a:t>ana</a:t>
            </a:r>
            <a:r>
              <a:rPr lang="en-US" dirty="0"/>
              <a:t> e </a:t>
            </a:r>
            <a:r>
              <a:rPr lang="en-US" dirty="0" err="1"/>
              <a:t>zyrtarit</a:t>
            </a:r>
            <a:r>
              <a:rPr lang="en-US" dirty="0"/>
              <a:t> </a:t>
            </a:r>
            <a:r>
              <a:rPr lang="en-US" dirty="0" err="1"/>
              <a:t>të</a:t>
            </a:r>
            <a:r>
              <a:rPr lang="en-US" dirty="0"/>
              <a:t> </a:t>
            </a:r>
            <a:r>
              <a:rPr lang="en-US" dirty="0" err="1"/>
              <a:t>kontrollit</a:t>
            </a:r>
            <a:r>
              <a:rPr lang="en-US" dirty="0"/>
              <a:t> </a:t>
            </a:r>
            <a:r>
              <a:rPr lang="en-US" dirty="0" err="1"/>
              <a:t>të</a:t>
            </a:r>
            <a:r>
              <a:rPr lang="en-US" dirty="0"/>
              <a:t> </a:t>
            </a:r>
            <a:r>
              <a:rPr lang="en-US" dirty="0" err="1"/>
              <a:t>dopingut</a:t>
            </a:r>
            <a:r>
              <a:rPr lang="en-US" dirty="0"/>
              <a:t> </a:t>
            </a:r>
            <a:r>
              <a:rPr lang="en-US" dirty="0" err="1"/>
              <a:t>dhe</a:t>
            </a:r>
            <a:r>
              <a:rPr lang="en-US" dirty="0"/>
              <a:t> </a:t>
            </a:r>
            <a:r>
              <a:rPr lang="en-US" dirty="0" err="1"/>
              <a:t>duhet</a:t>
            </a:r>
            <a:r>
              <a:rPr lang="en-US" dirty="0"/>
              <a:t> </a:t>
            </a:r>
            <a:r>
              <a:rPr lang="en-US" dirty="0" err="1"/>
              <a:t>të</a:t>
            </a:r>
            <a:r>
              <a:rPr lang="en-US" dirty="0"/>
              <a:t> </a:t>
            </a:r>
            <a:r>
              <a:rPr lang="en-US" dirty="0" err="1"/>
              <a:t>nënshkruhet</a:t>
            </a:r>
            <a:r>
              <a:rPr lang="en-US" dirty="0"/>
              <a:t> </a:t>
            </a:r>
            <a:r>
              <a:rPr lang="en-US" dirty="0" err="1"/>
              <a:t>obligativisht</a:t>
            </a:r>
            <a:r>
              <a:rPr lang="en-US" dirty="0"/>
              <a:t> </a:t>
            </a:r>
            <a:r>
              <a:rPr lang="en-US" dirty="0" err="1"/>
              <a:t>nga</a:t>
            </a:r>
            <a:r>
              <a:rPr lang="en-US" dirty="0"/>
              <a:t> </a:t>
            </a:r>
            <a:r>
              <a:rPr lang="en-US" dirty="0" err="1"/>
              <a:t>sportisti</a:t>
            </a:r>
            <a:endParaRPr lang="en-US" dirty="0"/>
          </a:p>
          <a:p>
            <a:r>
              <a:rPr lang="en-US" dirty="0" err="1"/>
              <a:t>Të</a:t>
            </a:r>
            <a:r>
              <a:rPr lang="en-US" dirty="0"/>
              <a:t> </a:t>
            </a:r>
            <a:r>
              <a:rPr lang="en-US" dirty="0" err="1"/>
              <a:t>drejtat</a:t>
            </a:r>
            <a:r>
              <a:rPr lang="en-US" dirty="0"/>
              <a:t> </a:t>
            </a:r>
            <a:r>
              <a:rPr lang="en-US" dirty="0" err="1"/>
              <a:t>dhe</a:t>
            </a:r>
            <a:r>
              <a:rPr lang="en-US" dirty="0"/>
              <a:t> </a:t>
            </a:r>
            <a:r>
              <a:rPr lang="en-US" dirty="0" err="1"/>
              <a:t>përgjegjësitë</a:t>
            </a:r>
            <a:r>
              <a:rPr lang="en-US" dirty="0"/>
              <a:t> e </a:t>
            </a:r>
            <a:r>
              <a:rPr lang="en-US" dirty="0" err="1"/>
              <a:t>sportistit</a:t>
            </a:r>
            <a:r>
              <a:rPr lang="en-US" dirty="0"/>
              <a:t> </a:t>
            </a:r>
            <a:r>
              <a:rPr lang="en-US" dirty="0" err="1"/>
              <a:t>duhet</a:t>
            </a:r>
            <a:r>
              <a:rPr lang="en-US" dirty="0"/>
              <a:t> </a:t>
            </a:r>
            <a:r>
              <a:rPr lang="en-US" dirty="0" err="1"/>
              <a:t>të</a:t>
            </a:r>
            <a:r>
              <a:rPr lang="en-US" dirty="0"/>
              <a:t> </a:t>
            </a:r>
            <a:r>
              <a:rPr lang="en-US" dirty="0" err="1"/>
              <a:t>shqiptohen</a:t>
            </a:r>
            <a:r>
              <a:rPr lang="en-US" dirty="0"/>
              <a:t> </a:t>
            </a:r>
            <a:r>
              <a:rPr lang="en-US" dirty="0" err="1"/>
              <a:t>nga</a:t>
            </a:r>
            <a:r>
              <a:rPr lang="en-US" dirty="0"/>
              <a:t> </a:t>
            </a:r>
            <a:r>
              <a:rPr lang="en-US" dirty="0" err="1"/>
              <a:t>ana</a:t>
            </a:r>
            <a:r>
              <a:rPr lang="en-US" dirty="0"/>
              <a:t> e </a:t>
            </a:r>
            <a:r>
              <a:rPr lang="en-US" dirty="0" err="1"/>
              <a:t>zyrtarit</a:t>
            </a:r>
            <a:r>
              <a:rPr lang="en-US" dirty="0"/>
              <a:t> </a:t>
            </a:r>
            <a:r>
              <a:rPr lang="en-US" dirty="0" err="1"/>
              <a:t>nëse</a:t>
            </a:r>
            <a:r>
              <a:rPr lang="en-US" dirty="0"/>
              <a:t> </a:t>
            </a:r>
            <a:r>
              <a:rPr lang="en-US" dirty="0" err="1"/>
              <a:t>sportisti</a:t>
            </a:r>
            <a:r>
              <a:rPr lang="en-US" dirty="0"/>
              <a:t> </a:t>
            </a:r>
            <a:r>
              <a:rPr lang="en-US" dirty="0" err="1"/>
              <a:t>nuk</a:t>
            </a:r>
            <a:r>
              <a:rPr lang="en-US" dirty="0"/>
              <a:t> e ka </a:t>
            </a:r>
            <a:r>
              <a:rPr lang="en-US" dirty="0" err="1"/>
              <a:t>të</a:t>
            </a:r>
            <a:r>
              <a:rPr lang="en-US" dirty="0"/>
              <a:t> </a:t>
            </a:r>
            <a:r>
              <a:rPr lang="en-US" dirty="0" err="1"/>
              <a:t>qartë</a:t>
            </a:r>
            <a:r>
              <a:rPr lang="en-US" dirty="0"/>
              <a:t> </a:t>
            </a:r>
            <a:r>
              <a:rPr lang="en-US" dirty="0" err="1"/>
              <a:t>procedurën</a:t>
            </a:r>
            <a:endParaRPr lang="en-US" dirty="0"/>
          </a:p>
          <a:p>
            <a:r>
              <a:rPr lang="en-US" dirty="0" err="1"/>
              <a:t>Sportisti</a:t>
            </a:r>
            <a:r>
              <a:rPr lang="en-US" dirty="0"/>
              <a:t> </a:t>
            </a:r>
            <a:r>
              <a:rPr lang="en-US" dirty="0" err="1"/>
              <a:t>është</a:t>
            </a:r>
            <a:r>
              <a:rPr lang="en-US" dirty="0"/>
              <a:t> </a:t>
            </a:r>
            <a:r>
              <a:rPr lang="en-US" dirty="0" err="1"/>
              <a:t>i</a:t>
            </a:r>
            <a:r>
              <a:rPr lang="en-US" dirty="0"/>
              <a:t> </a:t>
            </a:r>
            <a:r>
              <a:rPr lang="en-US" dirty="0" err="1"/>
              <a:t>obliguar</a:t>
            </a:r>
            <a:r>
              <a:rPr lang="en-US" dirty="0"/>
              <a:t> </a:t>
            </a:r>
            <a:r>
              <a:rPr lang="en-US" dirty="0" err="1"/>
              <a:t>për</a:t>
            </a:r>
            <a:r>
              <a:rPr lang="en-US" dirty="0"/>
              <a:t> </a:t>
            </a:r>
            <a:r>
              <a:rPr lang="en-US" dirty="0" err="1"/>
              <a:t>të</a:t>
            </a:r>
            <a:r>
              <a:rPr lang="en-US" dirty="0"/>
              <a:t> </a:t>
            </a:r>
            <a:r>
              <a:rPr lang="en-US" dirty="0" err="1"/>
              <a:t>shkuar</a:t>
            </a:r>
            <a:r>
              <a:rPr lang="en-US" dirty="0"/>
              <a:t> </a:t>
            </a:r>
            <a:r>
              <a:rPr lang="en-US" dirty="0" err="1"/>
              <a:t>menjëherë</a:t>
            </a:r>
            <a:r>
              <a:rPr lang="en-US" dirty="0"/>
              <a:t> </a:t>
            </a:r>
            <a:r>
              <a:rPr lang="en-US" dirty="0" err="1"/>
              <a:t>në</a:t>
            </a:r>
            <a:r>
              <a:rPr lang="en-US" dirty="0"/>
              <a:t> </a:t>
            </a:r>
            <a:r>
              <a:rPr lang="en-US" dirty="0" err="1"/>
              <a:t>stacionin</a:t>
            </a:r>
            <a:r>
              <a:rPr lang="en-US" dirty="0"/>
              <a:t> e </a:t>
            </a:r>
            <a:r>
              <a:rPr lang="en-US" dirty="0" err="1"/>
              <a:t>kontrollit</a:t>
            </a:r>
            <a:r>
              <a:rPr lang="en-US" dirty="0"/>
              <a:t> </a:t>
            </a:r>
            <a:r>
              <a:rPr lang="en-US" dirty="0" err="1"/>
              <a:t>të</a:t>
            </a:r>
            <a:r>
              <a:rPr lang="en-US" dirty="0"/>
              <a:t> </a:t>
            </a:r>
            <a:r>
              <a:rPr lang="en-US" dirty="0" err="1"/>
              <a:t>dopingut</a:t>
            </a:r>
            <a:r>
              <a:rPr lang="en-US" dirty="0"/>
              <a:t> pas </a:t>
            </a:r>
            <a:r>
              <a:rPr lang="en-US" dirty="0" err="1"/>
              <a:t>ftesës</a:t>
            </a:r>
            <a:r>
              <a:rPr lang="en-US" dirty="0"/>
              <a:t>, </a:t>
            </a:r>
            <a:r>
              <a:rPr lang="en-US" dirty="0" err="1"/>
              <a:t>nëse</a:t>
            </a:r>
            <a:r>
              <a:rPr lang="en-US" dirty="0"/>
              <a:t> </a:t>
            </a:r>
            <a:r>
              <a:rPr lang="en-US" dirty="0" err="1"/>
              <a:t>nuk</a:t>
            </a:r>
            <a:r>
              <a:rPr lang="en-US" dirty="0"/>
              <a:t> ka </a:t>
            </a:r>
            <a:r>
              <a:rPr lang="en-US" dirty="0" err="1"/>
              <a:t>ndonjë</a:t>
            </a:r>
            <a:r>
              <a:rPr lang="en-US" dirty="0"/>
              <a:t> </a:t>
            </a:r>
            <a:r>
              <a:rPr lang="en-US" dirty="0" err="1"/>
              <a:t>arsye</a:t>
            </a:r>
            <a:r>
              <a:rPr lang="en-US" dirty="0"/>
              <a:t> </a:t>
            </a:r>
            <a:r>
              <a:rPr lang="en-US" dirty="0" err="1"/>
              <a:t>të</a:t>
            </a:r>
            <a:r>
              <a:rPr lang="en-US" dirty="0"/>
              <a:t> </a:t>
            </a:r>
            <a:r>
              <a:rPr lang="en-US" dirty="0" err="1"/>
              <a:t>vlefshme</a:t>
            </a:r>
            <a:r>
              <a:rPr lang="en-US" dirty="0"/>
              <a:t> </a:t>
            </a:r>
            <a:r>
              <a:rPr lang="en-US" dirty="0" err="1"/>
              <a:t>për</a:t>
            </a:r>
            <a:r>
              <a:rPr lang="en-US" dirty="0"/>
              <a:t> </a:t>
            </a:r>
            <a:r>
              <a:rPr lang="en-US" dirty="0" err="1"/>
              <a:t>vonesë</a:t>
            </a:r>
            <a:endParaRPr lang="en-US" dirty="0"/>
          </a:p>
          <a:p>
            <a:r>
              <a:rPr lang="en-US" dirty="0" err="1"/>
              <a:t>Sportisti</a:t>
            </a:r>
            <a:r>
              <a:rPr lang="en-US" dirty="0"/>
              <a:t> </a:t>
            </a:r>
            <a:r>
              <a:rPr lang="en-US" dirty="0" err="1"/>
              <a:t>është</a:t>
            </a:r>
            <a:r>
              <a:rPr lang="en-US" dirty="0"/>
              <a:t> </a:t>
            </a:r>
            <a:r>
              <a:rPr lang="en-US" dirty="0" err="1"/>
              <a:t>i</a:t>
            </a:r>
            <a:r>
              <a:rPr lang="en-US" dirty="0"/>
              <a:t>/e </a:t>
            </a:r>
            <a:r>
              <a:rPr lang="en-US" dirty="0" err="1"/>
              <a:t>obliguar</a:t>
            </a:r>
            <a:r>
              <a:rPr lang="en-US" dirty="0"/>
              <a:t> </a:t>
            </a:r>
            <a:r>
              <a:rPr lang="en-US" dirty="0" err="1"/>
              <a:t>të</a:t>
            </a:r>
            <a:r>
              <a:rPr lang="en-US" dirty="0"/>
              <a:t> </a:t>
            </a:r>
            <a:r>
              <a:rPr lang="en-US" dirty="0" err="1"/>
              <a:t>urinojë</a:t>
            </a:r>
            <a:r>
              <a:rPr lang="en-US" dirty="0"/>
              <a:t> 90 ml </a:t>
            </a:r>
            <a:r>
              <a:rPr lang="en-US" dirty="0" err="1"/>
              <a:t>urinë</a:t>
            </a:r>
            <a:r>
              <a:rPr lang="en-US" dirty="0"/>
              <a:t> </a:t>
            </a:r>
            <a:r>
              <a:rPr lang="en-US" dirty="0" err="1"/>
              <a:t>që</a:t>
            </a:r>
            <a:r>
              <a:rPr lang="en-US" dirty="0"/>
              <a:t> </a:t>
            </a:r>
            <a:r>
              <a:rPr lang="en-US" dirty="0" err="1"/>
              <a:t>mostra</a:t>
            </a:r>
            <a:r>
              <a:rPr lang="en-US" dirty="0"/>
              <a:t> </a:t>
            </a:r>
            <a:r>
              <a:rPr lang="en-US" dirty="0" err="1"/>
              <a:t>të</a:t>
            </a:r>
            <a:r>
              <a:rPr lang="en-US" dirty="0"/>
              <a:t> </a:t>
            </a:r>
            <a:r>
              <a:rPr lang="en-US" dirty="0" err="1"/>
              <a:t>jetë</a:t>
            </a:r>
            <a:r>
              <a:rPr lang="en-US" dirty="0"/>
              <a:t> e </a:t>
            </a:r>
            <a:r>
              <a:rPr lang="en-US" dirty="0" err="1"/>
              <a:t>vlefshme</a:t>
            </a:r>
            <a:r>
              <a:rPr lang="en-US" dirty="0"/>
              <a:t> (60 A + 30 B)</a:t>
            </a:r>
          </a:p>
          <a:p>
            <a:endParaRPr lang="en-US" dirty="0"/>
          </a:p>
          <a:p>
            <a:endParaRPr lang="en-US" dirty="0"/>
          </a:p>
          <a:p>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22069"/>
            <a:ext cx="11652068" cy="1018902"/>
          </a:xfrm>
        </p:spPr>
        <p:txBody>
          <a:bodyPr>
            <a:normAutofit fontScale="90000"/>
          </a:bodyPr>
          <a:lstStyle/>
          <a:p>
            <a:pPr algn="ctr"/>
            <a:r>
              <a:rPr lang="en-US" sz="3600" b="1" dirty="0" err="1"/>
              <a:t>Të</a:t>
            </a:r>
            <a:r>
              <a:rPr lang="en-US" sz="3600" b="1" dirty="0"/>
              <a:t> </a:t>
            </a:r>
            <a:r>
              <a:rPr lang="en-US" sz="3600" b="1" dirty="0" err="1"/>
              <a:t>drejtat</a:t>
            </a:r>
            <a:r>
              <a:rPr lang="en-US" sz="3600" b="1" dirty="0"/>
              <a:t> </a:t>
            </a:r>
            <a:r>
              <a:rPr lang="en-US" sz="3600" b="1" dirty="0" err="1"/>
              <a:t>dhe</a:t>
            </a:r>
            <a:r>
              <a:rPr lang="en-US" sz="3600" b="1" dirty="0"/>
              <a:t> </a:t>
            </a:r>
            <a:r>
              <a:rPr lang="en-US" sz="3600" b="1" dirty="0" err="1"/>
              <a:t>rregullat</a:t>
            </a:r>
            <a:r>
              <a:rPr lang="en-US" sz="3600" b="1" dirty="0"/>
              <a:t> e </a:t>
            </a:r>
            <a:r>
              <a:rPr lang="en-US" sz="3600" b="1" dirty="0" err="1"/>
              <a:t>zyrtarit</a:t>
            </a:r>
            <a:r>
              <a:rPr lang="en-US" sz="3600" b="1" dirty="0"/>
              <a:t> </a:t>
            </a:r>
            <a:r>
              <a:rPr lang="en-US" sz="3600" b="1" dirty="0" err="1"/>
              <a:t>për</a:t>
            </a:r>
            <a:r>
              <a:rPr lang="en-US" sz="3600" b="1" dirty="0"/>
              <a:t> </a:t>
            </a:r>
            <a:r>
              <a:rPr lang="en-US" sz="3600" b="1" dirty="0" err="1"/>
              <a:t>kontrollë</a:t>
            </a:r>
            <a:r>
              <a:rPr lang="en-US" sz="3600" b="1" dirty="0"/>
              <a:t> </a:t>
            </a:r>
            <a:r>
              <a:rPr lang="en-US" sz="3600" b="1" dirty="0" err="1"/>
              <a:t>të</a:t>
            </a:r>
            <a:r>
              <a:rPr lang="en-US" sz="3600" b="1" dirty="0"/>
              <a:t> </a:t>
            </a:r>
            <a:r>
              <a:rPr lang="en-US" sz="3600" b="1" dirty="0" err="1"/>
              <a:t>dopingut</a:t>
            </a:r>
            <a:br>
              <a:rPr lang="en-US" sz="3600" b="1" dirty="0"/>
            </a:br>
            <a:r>
              <a:rPr lang="en-US" sz="3600" b="1" dirty="0"/>
              <a:t>DCO - Doping Control Officer</a:t>
            </a:r>
            <a:endParaRPr lang="en-US" sz="3600" dirty="0"/>
          </a:p>
        </p:txBody>
      </p:sp>
      <p:sp>
        <p:nvSpPr>
          <p:cNvPr id="3" name="Content Placeholder 2"/>
          <p:cNvSpPr>
            <a:spLocks noGrp="1"/>
          </p:cNvSpPr>
          <p:nvPr>
            <p:ph idx="1"/>
          </p:nvPr>
        </p:nvSpPr>
        <p:spPr>
          <a:xfrm>
            <a:off x="444137" y="1371600"/>
            <a:ext cx="11377749" cy="5212080"/>
          </a:xfrm>
        </p:spPr>
        <p:txBody>
          <a:bodyPr>
            <a:normAutofit/>
          </a:bodyPr>
          <a:lstStyle/>
          <a:p>
            <a:pPr algn="just"/>
            <a:r>
              <a:rPr lang="en-US" dirty="0" err="1"/>
              <a:t>Të</a:t>
            </a:r>
            <a:r>
              <a:rPr lang="en-US" dirty="0"/>
              <a:t> </a:t>
            </a:r>
            <a:r>
              <a:rPr lang="en-US" dirty="0" err="1"/>
              <a:t>prezentohet</a:t>
            </a:r>
            <a:r>
              <a:rPr lang="en-US" dirty="0"/>
              <a:t> </a:t>
            </a:r>
            <a:r>
              <a:rPr lang="en-US" dirty="0" err="1"/>
              <a:t>dhe</a:t>
            </a:r>
            <a:r>
              <a:rPr lang="en-US" dirty="0"/>
              <a:t> </a:t>
            </a:r>
            <a:r>
              <a:rPr lang="en-US" dirty="0" err="1"/>
              <a:t>të</a:t>
            </a:r>
            <a:r>
              <a:rPr lang="en-US" dirty="0"/>
              <a:t> </a:t>
            </a:r>
            <a:r>
              <a:rPr lang="en-US" dirty="0" err="1"/>
              <a:t>tregojë</a:t>
            </a:r>
            <a:r>
              <a:rPr lang="en-US" dirty="0"/>
              <a:t> </a:t>
            </a:r>
            <a:r>
              <a:rPr lang="en-US" dirty="0" err="1"/>
              <a:t>kartelën</a:t>
            </a:r>
            <a:r>
              <a:rPr lang="en-US" dirty="0"/>
              <a:t> </a:t>
            </a:r>
            <a:r>
              <a:rPr lang="en-US" dirty="0" err="1"/>
              <a:t>identifikuese</a:t>
            </a:r>
            <a:r>
              <a:rPr lang="en-US" dirty="0"/>
              <a:t> </a:t>
            </a:r>
            <a:r>
              <a:rPr lang="en-US" dirty="0" err="1"/>
              <a:t>të</a:t>
            </a:r>
            <a:r>
              <a:rPr lang="en-US" dirty="0"/>
              <a:t> DCO</a:t>
            </a:r>
          </a:p>
          <a:p>
            <a:pPr algn="just"/>
            <a:r>
              <a:rPr lang="en-US" dirty="0" err="1"/>
              <a:t>Të</a:t>
            </a:r>
            <a:r>
              <a:rPr lang="en-US" dirty="0"/>
              <a:t> </a:t>
            </a:r>
            <a:r>
              <a:rPr lang="en-US" dirty="0" err="1"/>
              <a:t>ju</a:t>
            </a:r>
            <a:r>
              <a:rPr lang="en-US" dirty="0"/>
              <a:t> </a:t>
            </a:r>
            <a:r>
              <a:rPr lang="en-US" dirty="0" err="1"/>
              <a:t>tregoj</a:t>
            </a:r>
            <a:r>
              <a:rPr lang="en-US" dirty="0"/>
              <a:t> </a:t>
            </a:r>
            <a:r>
              <a:rPr lang="en-US" dirty="0" err="1"/>
              <a:t>qëllimin</a:t>
            </a:r>
            <a:r>
              <a:rPr lang="en-US" dirty="0"/>
              <a:t> e </a:t>
            </a:r>
            <a:r>
              <a:rPr lang="en-US" dirty="0" err="1"/>
              <a:t>vizitës</a:t>
            </a:r>
            <a:r>
              <a:rPr lang="en-US" dirty="0"/>
              <a:t> </a:t>
            </a:r>
            <a:r>
              <a:rPr lang="en-US" dirty="0" err="1"/>
              <a:t>dhe</a:t>
            </a:r>
            <a:r>
              <a:rPr lang="en-US" dirty="0"/>
              <a:t> </a:t>
            </a:r>
            <a:r>
              <a:rPr lang="en-US" dirty="0" err="1"/>
              <a:t>ftesës</a:t>
            </a:r>
            <a:r>
              <a:rPr lang="en-US" dirty="0"/>
              <a:t> </a:t>
            </a:r>
            <a:r>
              <a:rPr lang="en-US" dirty="0" err="1"/>
              <a:t>për</a:t>
            </a:r>
            <a:r>
              <a:rPr lang="en-US" dirty="0"/>
              <a:t> </a:t>
            </a:r>
            <a:r>
              <a:rPr lang="en-US" dirty="0" err="1"/>
              <a:t>kontrollë</a:t>
            </a:r>
            <a:r>
              <a:rPr lang="en-US" dirty="0"/>
              <a:t> </a:t>
            </a:r>
            <a:r>
              <a:rPr lang="en-US" dirty="0" err="1"/>
              <a:t>të</a:t>
            </a:r>
            <a:r>
              <a:rPr lang="en-US" dirty="0"/>
              <a:t> </a:t>
            </a:r>
            <a:r>
              <a:rPr lang="en-US" dirty="0" err="1"/>
              <a:t>dopingut</a:t>
            </a:r>
            <a:endParaRPr lang="en-US" dirty="0"/>
          </a:p>
          <a:p>
            <a:pPr algn="just"/>
            <a:r>
              <a:rPr lang="en-US" dirty="0" err="1"/>
              <a:t>Të</a:t>
            </a:r>
            <a:r>
              <a:rPr lang="en-US" dirty="0"/>
              <a:t> </a:t>
            </a:r>
            <a:r>
              <a:rPr lang="en-US" dirty="0" err="1"/>
              <a:t>ju</a:t>
            </a:r>
            <a:r>
              <a:rPr lang="en-US" dirty="0"/>
              <a:t> </a:t>
            </a:r>
            <a:r>
              <a:rPr lang="en-US" dirty="0" err="1"/>
              <a:t>informojë</a:t>
            </a:r>
            <a:r>
              <a:rPr lang="en-US" dirty="0"/>
              <a:t> </a:t>
            </a:r>
            <a:r>
              <a:rPr lang="en-US" dirty="0" err="1"/>
              <a:t>për</a:t>
            </a:r>
            <a:r>
              <a:rPr lang="en-US" dirty="0"/>
              <a:t> </a:t>
            </a:r>
            <a:r>
              <a:rPr lang="en-US" dirty="0" err="1"/>
              <a:t>procedurën</a:t>
            </a:r>
            <a:r>
              <a:rPr lang="en-US" dirty="0"/>
              <a:t> e </a:t>
            </a:r>
            <a:r>
              <a:rPr lang="en-US" dirty="0" err="1"/>
              <a:t>kontrollit</a:t>
            </a:r>
            <a:r>
              <a:rPr lang="en-US" dirty="0"/>
              <a:t> </a:t>
            </a:r>
            <a:r>
              <a:rPr lang="en-US" dirty="0" err="1"/>
              <a:t>të</a:t>
            </a:r>
            <a:r>
              <a:rPr lang="en-US" dirty="0"/>
              <a:t> </a:t>
            </a:r>
            <a:r>
              <a:rPr lang="en-US" dirty="0" err="1"/>
              <a:t>dopingut</a:t>
            </a:r>
            <a:endParaRPr lang="en-US" dirty="0"/>
          </a:p>
          <a:p>
            <a:pPr algn="just"/>
            <a:r>
              <a:rPr lang="en-US" dirty="0" err="1"/>
              <a:t>Të</a:t>
            </a:r>
            <a:r>
              <a:rPr lang="en-US" dirty="0"/>
              <a:t> </a:t>
            </a:r>
            <a:r>
              <a:rPr lang="en-US" dirty="0" err="1"/>
              <a:t>ju</a:t>
            </a:r>
            <a:r>
              <a:rPr lang="en-US" dirty="0"/>
              <a:t> </a:t>
            </a:r>
            <a:r>
              <a:rPr lang="en-US" dirty="0" err="1"/>
              <a:t>paraqes</a:t>
            </a:r>
            <a:r>
              <a:rPr lang="en-US" dirty="0"/>
              <a:t> </a:t>
            </a:r>
            <a:r>
              <a:rPr lang="en-US" dirty="0" err="1"/>
              <a:t>formularët</a:t>
            </a:r>
            <a:r>
              <a:rPr lang="en-US" dirty="0"/>
              <a:t> </a:t>
            </a:r>
            <a:r>
              <a:rPr lang="en-US" dirty="0" err="1"/>
              <a:t>për</a:t>
            </a:r>
            <a:r>
              <a:rPr lang="en-US" dirty="0"/>
              <a:t> </a:t>
            </a:r>
            <a:r>
              <a:rPr lang="en-US" dirty="0" err="1"/>
              <a:t>nënshkrim</a:t>
            </a:r>
            <a:r>
              <a:rPr lang="en-US" dirty="0"/>
              <a:t> </a:t>
            </a:r>
          </a:p>
          <a:p>
            <a:pPr algn="just"/>
            <a:r>
              <a:rPr lang="en-US" dirty="0" err="1"/>
              <a:t>Të</a:t>
            </a:r>
            <a:r>
              <a:rPr lang="en-US" dirty="0"/>
              <a:t> </a:t>
            </a:r>
            <a:r>
              <a:rPr lang="en-US" dirty="0" err="1"/>
              <a:t>ju</a:t>
            </a:r>
            <a:r>
              <a:rPr lang="en-US" dirty="0"/>
              <a:t> </a:t>
            </a:r>
            <a:r>
              <a:rPr lang="en-US" dirty="0" err="1"/>
              <a:t>paraqes</a:t>
            </a:r>
            <a:r>
              <a:rPr lang="en-US" dirty="0"/>
              <a:t> </a:t>
            </a:r>
            <a:r>
              <a:rPr lang="en-US" dirty="0" err="1"/>
              <a:t>së</a:t>
            </a:r>
            <a:r>
              <a:rPr lang="en-US" dirty="0"/>
              <a:t> </a:t>
            </a:r>
            <a:r>
              <a:rPr lang="en-US" dirty="0" err="1"/>
              <a:t>paku</a:t>
            </a:r>
            <a:r>
              <a:rPr lang="en-US" dirty="0"/>
              <a:t> tri </a:t>
            </a:r>
            <a:r>
              <a:rPr lang="en-US" dirty="0" err="1"/>
              <a:t>mostra</a:t>
            </a:r>
            <a:r>
              <a:rPr lang="en-US" dirty="0"/>
              <a:t> </a:t>
            </a:r>
            <a:r>
              <a:rPr lang="en-US" dirty="0" err="1"/>
              <a:t>të</a:t>
            </a:r>
            <a:r>
              <a:rPr lang="en-US" dirty="0"/>
              <a:t> </a:t>
            </a:r>
            <a:r>
              <a:rPr lang="en-US" dirty="0" err="1"/>
              <a:t>gotave</a:t>
            </a:r>
            <a:r>
              <a:rPr lang="en-US" dirty="0"/>
              <a:t> </a:t>
            </a:r>
            <a:r>
              <a:rPr lang="en-US" dirty="0" err="1"/>
              <a:t>të</a:t>
            </a:r>
            <a:r>
              <a:rPr lang="en-US" dirty="0"/>
              <a:t> </a:t>
            </a:r>
            <a:r>
              <a:rPr lang="en-US" dirty="0" err="1"/>
              <a:t>urinës</a:t>
            </a:r>
            <a:r>
              <a:rPr lang="en-US" dirty="0"/>
              <a:t> </a:t>
            </a:r>
            <a:r>
              <a:rPr lang="en-US" dirty="0" err="1"/>
              <a:t>për</a:t>
            </a:r>
            <a:r>
              <a:rPr lang="en-US" dirty="0"/>
              <a:t> </a:t>
            </a:r>
            <a:r>
              <a:rPr lang="en-US" dirty="0" err="1"/>
              <a:t>mbarëvajtjen</a:t>
            </a:r>
            <a:r>
              <a:rPr lang="en-US" dirty="0"/>
              <a:t> e </a:t>
            </a:r>
            <a:r>
              <a:rPr lang="en-US" dirty="0" err="1"/>
              <a:t>procedurës</a:t>
            </a:r>
            <a:endParaRPr lang="en-US" dirty="0"/>
          </a:p>
          <a:p>
            <a:pPr algn="just"/>
            <a:r>
              <a:rPr lang="en-US" dirty="0" err="1"/>
              <a:t>Të</a:t>
            </a:r>
            <a:r>
              <a:rPr lang="en-US" dirty="0"/>
              <a:t> </a:t>
            </a:r>
            <a:r>
              <a:rPr lang="en-US" dirty="0" err="1"/>
              <a:t>drejtë</a:t>
            </a:r>
            <a:r>
              <a:rPr lang="en-US" dirty="0"/>
              <a:t> </a:t>
            </a:r>
            <a:r>
              <a:rPr lang="en-US" dirty="0" err="1"/>
              <a:t>për</a:t>
            </a:r>
            <a:r>
              <a:rPr lang="en-US" dirty="0"/>
              <a:t> </a:t>
            </a:r>
            <a:r>
              <a:rPr lang="en-US" dirty="0" err="1"/>
              <a:t>të</a:t>
            </a:r>
            <a:r>
              <a:rPr lang="en-US" dirty="0"/>
              <a:t> </a:t>
            </a:r>
            <a:r>
              <a:rPr lang="en-US" dirty="0" err="1"/>
              <a:t>hyrë</a:t>
            </a:r>
            <a:r>
              <a:rPr lang="en-US" dirty="0"/>
              <a:t> </a:t>
            </a:r>
            <a:r>
              <a:rPr lang="en-US" dirty="0" err="1"/>
              <a:t>në</a:t>
            </a:r>
            <a:r>
              <a:rPr lang="en-US" dirty="0"/>
              <a:t> </a:t>
            </a:r>
            <a:r>
              <a:rPr lang="en-US" dirty="0" err="1"/>
              <a:t>dhomë</a:t>
            </a:r>
            <a:r>
              <a:rPr lang="en-US" dirty="0"/>
              <a:t>, </a:t>
            </a:r>
            <a:r>
              <a:rPr lang="en-US" dirty="0" err="1"/>
              <a:t>hapësira</a:t>
            </a:r>
            <a:r>
              <a:rPr lang="en-US" dirty="0"/>
              <a:t> </a:t>
            </a:r>
            <a:r>
              <a:rPr lang="en-US" dirty="0" err="1"/>
              <a:t>të</a:t>
            </a:r>
            <a:r>
              <a:rPr lang="en-US" dirty="0"/>
              <a:t> </a:t>
            </a:r>
            <a:r>
              <a:rPr lang="en-US" dirty="0" err="1"/>
              <a:t>stërvitjes</a:t>
            </a:r>
            <a:r>
              <a:rPr lang="en-US" dirty="0"/>
              <a:t> </a:t>
            </a:r>
            <a:r>
              <a:rPr lang="en-US" dirty="0" err="1"/>
              <a:t>apo</a:t>
            </a:r>
            <a:r>
              <a:rPr lang="en-US" dirty="0"/>
              <a:t> </a:t>
            </a:r>
            <a:r>
              <a:rPr lang="en-US" dirty="0" err="1"/>
              <a:t>brenda</a:t>
            </a:r>
            <a:r>
              <a:rPr lang="en-US" dirty="0"/>
              <a:t> </a:t>
            </a:r>
            <a:r>
              <a:rPr lang="en-US" dirty="0" err="1"/>
              <a:t>fshatit</a:t>
            </a:r>
            <a:r>
              <a:rPr lang="en-US" dirty="0"/>
              <a:t> </a:t>
            </a:r>
            <a:r>
              <a:rPr lang="en-US" dirty="0" err="1"/>
              <a:t>në</a:t>
            </a:r>
            <a:r>
              <a:rPr lang="en-US" dirty="0"/>
              <a:t> </a:t>
            </a:r>
            <a:r>
              <a:rPr lang="en-US" dirty="0" err="1"/>
              <a:t>çdo</a:t>
            </a:r>
            <a:r>
              <a:rPr lang="en-US" dirty="0"/>
              <a:t> </a:t>
            </a:r>
            <a:r>
              <a:rPr lang="en-US" dirty="0" err="1"/>
              <a:t>kohë</a:t>
            </a:r>
            <a:r>
              <a:rPr lang="en-US" dirty="0"/>
              <a:t> </a:t>
            </a:r>
            <a:r>
              <a:rPr lang="en-US" dirty="0" err="1"/>
              <a:t>prej</a:t>
            </a:r>
            <a:r>
              <a:rPr lang="en-US" dirty="0"/>
              <a:t> </a:t>
            </a:r>
            <a:r>
              <a:rPr lang="en-US" dirty="0" err="1"/>
              <a:t>orës</a:t>
            </a:r>
            <a:r>
              <a:rPr lang="en-US" dirty="0"/>
              <a:t> 8:00 </a:t>
            </a:r>
            <a:r>
              <a:rPr lang="en-US" dirty="0" err="1"/>
              <a:t>deri</a:t>
            </a:r>
            <a:r>
              <a:rPr lang="en-US" dirty="0"/>
              <a:t> </a:t>
            </a:r>
            <a:r>
              <a:rPr lang="en-US" dirty="0" err="1"/>
              <a:t>në</a:t>
            </a:r>
            <a:r>
              <a:rPr lang="en-US" dirty="0"/>
              <a:t> </a:t>
            </a:r>
            <a:r>
              <a:rPr lang="en-US" dirty="0" err="1"/>
              <a:t>ora</a:t>
            </a:r>
            <a:r>
              <a:rPr lang="en-US" dirty="0"/>
              <a:t> 23:30.</a:t>
            </a:r>
          </a:p>
          <a:p>
            <a:pPr algn="just"/>
            <a:r>
              <a:rPr lang="en-US" dirty="0" err="1"/>
              <a:t>Kur</a:t>
            </a:r>
            <a:r>
              <a:rPr lang="en-US" dirty="0"/>
              <a:t> </a:t>
            </a:r>
            <a:r>
              <a:rPr lang="en-US" dirty="0" err="1"/>
              <a:t>të</a:t>
            </a:r>
            <a:r>
              <a:rPr lang="en-US" dirty="0"/>
              <a:t> </a:t>
            </a:r>
            <a:r>
              <a:rPr lang="en-US" dirty="0" err="1"/>
              <a:t>mbërrini</a:t>
            </a:r>
            <a:r>
              <a:rPr lang="en-US" dirty="0"/>
              <a:t> </a:t>
            </a:r>
            <a:r>
              <a:rPr lang="en-US" dirty="0" err="1"/>
              <a:t>në</a:t>
            </a:r>
            <a:r>
              <a:rPr lang="en-US" dirty="0"/>
              <a:t> </a:t>
            </a:r>
            <a:r>
              <a:rPr lang="en-US" dirty="0" err="1"/>
              <a:t>vendin</a:t>
            </a:r>
            <a:r>
              <a:rPr lang="en-US" dirty="0"/>
              <a:t> e </a:t>
            </a:r>
            <a:r>
              <a:rPr lang="en-US" dirty="0" err="1"/>
              <a:t>takimit</a:t>
            </a:r>
            <a:r>
              <a:rPr lang="en-US" dirty="0"/>
              <a:t> </a:t>
            </a:r>
            <a:r>
              <a:rPr lang="en-US" dirty="0" err="1"/>
              <a:t>gjegjësisht</a:t>
            </a:r>
            <a:r>
              <a:rPr lang="en-US" dirty="0"/>
              <a:t> </a:t>
            </a:r>
            <a:r>
              <a:rPr lang="en-US" dirty="0" err="1"/>
              <a:t>stacion</a:t>
            </a:r>
            <a:r>
              <a:rPr lang="en-US" dirty="0"/>
              <a:t> </a:t>
            </a:r>
            <a:r>
              <a:rPr lang="en-US" dirty="0" err="1"/>
              <a:t>për</a:t>
            </a:r>
            <a:r>
              <a:rPr lang="en-US" dirty="0"/>
              <a:t> </a:t>
            </a:r>
            <a:r>
              <a:rPr lang="en-US" dirty="0" err="1"/>
              <a:t>kontrollë</a:t>
            </a:r>
            <a:r>
              <a:rPr lang="en-US" dirty="0"/>
              <a:t> </a:t>
            </a:r>
            <a:r>
              <a:rPr lang="en-US" dirty="0" err="1"/>
              <a:t>të</a:t>
            </a:r>
            <a:r>
              <a:rPr lang="en-US" dirty="0"/>
              <a:t> </a:t>
            </a:r>
            <a:r>
              <a:rPr lang="en-US" dirty="0" err="1"/>
              <a:t>dopingut</a:t>
            </a:r>
            <a:r>
              <a:rPr lang="en-US" dirty="0"/>
              <a:t>, </a:t>
            </a:r>
            <a:r>
              <a:rPr lang="en-US" dirty="0" err="1"/>
              <a:t>në</a:t>
            </a:r>
            <a:r>
              <a:rPr lang="en-US" dirty="0"/>
              <a:t> </a:t>
            </a:r>
            <a:r>
              <a:rPr lang="en-US" dirty="0" err="1"/>
              <a:t>qoftë</a:t>
            </a:r>
            <a:r>
              <a:rPr lang="en-US" dirty="0"/>
              <a:t> se ka </a:t>
            </a:r>
            <a:r>
              <a:rPr lang="en-US" dirty="0" err="1"/>
              <a:t>atletë</a:t>
            </a:r>
            <a:r>
              <a:rPr lang="en-US" dirty="0"/>
              <a:t> </a:t>
            </a:r>
            <a:r>
              <a:rPr lang="en-US" dirty="0" err="1"/>
              <a:t>të</a:t>
            </a:r>
            <a:r>
              <a:rPr lang="en-US" dirty="0"/>
              <a:t> </a:t>
            </a:r>
            <a:r>
              <a:rPr lang="en-US" dirty="0" err="1"/>
              <a:t>paracaktuara</a:t>
            </a:r>
            <a:r>
              <a:rPr lang="en-US" dirty="0"/>
              <a:t>, </a:t>
            </a:r>
            <a:r>
              <a:rPr lang="en-US" dirty="0" err="1"/>
              <a:t>sportisti</a:t>
            </a:r>
            <a:r>
              <a:rPr lang="en-US" dirty="0"/>
              <a:t> </a:t>
            </a:r>
            <a:r>
              <a:rPr lang="en-US" dirty="0" err="1"/>
              <a:t>duhet</a:t>
            </a:r>
            <a:r>
              <a:rPr lang="en-US" dirty="0"/>
              <a:t> </a:t>
            </a:r>
            <a:r>
              <a:rPr lang="en-US" dirty="0" err="1"/>
              <a:t>të</a:t>
            </a:r>
            <a:r>
              <a:rPr lang="en-US" dirty="0"/>
              <a:t> </a:t>
            </a:r>
            <a:r>
              <a:rPr lang="en-US" dirty="0" err="1"/>
              <a:t>presë</a:t>
            </a:r>
            <a:r>
              <a:rPr lang="en-US" dirty="0"/>
              <a:t> </a:t>
            </a:r>
            <a:r>
              <a:rPr lang="en-US" dirty="0" err="1"/>
              <a:t>atje</a:t>
            </a:r>
            <a:r>
              <a:rPr lang="en-US" dirty="0"/>
              <a:t> </a:t>
            </a:r>
            <a:r>
              <a:rPr lang="en-US" dirty="0" err="1"/>
              <a:t>së</a:t>
            </a:r>
            <a:r>
              <a:rPr lang="en-US" dirty="0"/>
              <a:t> </a:t>
            </a:r>
            <a:r>
              <a:rPr lang="en-US" dirty="0" err="1"/>
              <a:t>paku</a:t>
            </a:r>
            <a:r>
              <a:rPr lang="en-US" dirty="0"/>
              <a:t> </a:t>
            </a:r>
            <a:r>
              <a:rPr lang="en-US" dirty="0" err="1"/>
              <a:t>deri</a:t>
            </a:r>
            <a:r>
              <a:rPr lang="en-US" dirty="0"/>
              <a:t> 60 </a:t>
            </a:r>
            <a:r>
              <a:rPr lang="en-US" dirty="0" err="1"/>
              <a:t>minuta</a:t>
            </a:r>
            <a:r>
              <a:rPr lang="en-US" dirty="0"/>
              <a:t> </a:t>
            </a:r>
            <a:r>
              <a:rPr lang="en-US" dirty="0" err="1"/>
              <a:t>deri</a:t>
            </a:r>
            <a:r>
              <a:rPr lang="en-US" dirty="0"/>
              <a:t> </a:t>
            </a:r>
            <a:r>
              <a:rPr lang="en-US" dirty="0" err="1"/>
              <a:t>sa</a:t>
            </a:r>
            <a:r>
              <a:rPr lang="en-US" dirty="0"/>
              <a:t> </a:t>
            </a:r>
            <a:r>
              <a:rPr lang="en-US" dirty="0" err="1"/>
              <a:t>ti</a:t>
            </a:r>
            <a:r>
              <a:rPr lang="en-US" dirty="0"/>
              <a:t> </a:t>
            </a:r>
            <a:r>
              <a:rPr lang="en-US" dirty="0" err="1"/>
              <a:t>vijë</a:t>
            </a:r>
            <a:r>
              <a:rPr lang="en-US" dirty="0"/>
              <a:t> </a:t>
            </a:r>
            <a:r>
              <a:rPr lang="en-US" dirty="0" err="1"/>
              <a:t>rradha</a:t>
            </a:r>
            <a:r>
              <a:rPr lang="en-US" dirty="0"/>
              <a:t>.</a:t>
            </a:r>
          </a:p>
          <a:p>
            <a:pPr algn="just"/>
            <a:endParaRPr lang="en-US" b="1" dirty="0"/>
          </a:p>
        </p:txBody>
      </p:sp>
      <p:pic>
        <p:nvPicPr>
          <p:cNvPr id="14338" name="Picture 2"/>
          <p:cNvPicPr>
            <a:picLocks noChangeAspect="1" noChangeArrowheads="1"/>
          </p:cNvPicPr>
          <p:nvPr/>
        </p:nvPicPr>
        <p:blipFill>
          <a:blip r:embed="rId2"/>
          <a:srcRect/>
          <a:stretch>
            <a:fillRect/>
          </a:stretch>
        </p:blipFill>
        <p:spPr bwMode="auto">
          <a:xfrm>
            <a:off x="10296403" y="1071155"/>
            <a:ext cx="1727609" cy="2251167"/>
          </a:xfrm>
          <a:prstGeom prst="rect">
            <a:avLst/>
          </a:prstGeom>
          <a:noFill/>
          <a:ln w="9525">
            <a:noFill/>
            <a:miter lim="800000"/>
            <a:headEnd/>
            <a:tailEnd/>
          </a:ln>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1" y="122831"/>
            <a:ext cx="11782696" cy="463850"/>
          </a:xfrm>
        </p:spPr>
        <p:txBody>
          <a:bodyPr>
            <a:noAutofit/>
          </a:bodyPr>
          <a:lstStyle/>
          <a:p>
            <a:pPr algn="ctr"/>
            <a:r>
              <a:rPr lang="en-US" sz="2800" b="1" dirty="0" err="1"/>
              <a:t>Formulari</a:t>
            </a:r>
            <a:r>
              <a:rPr lang="en-US" sz="2800" b="1" dirty="0"/>
              <a:t> </a:t>
            </a:r>
            <a:r>
              <a:rPr lang="en-US" sz="2800" b="1" dirty="0" err="1"/>
              <a:t>për</a:t>
            </a:r>
            <a:r>
              <a:rPr lang="en-US" sz="2800" b="1" dirty="0"/>
              <a:t> </a:t>
            </a:r>
            <a:r>
              <a:rPr lang="en-US" sz="2800" b="1" dirty="0" err="1"/>
              <a:t>aplikim</a:t>
            </a:r>
            <a:r>
              <a:rPr lang="en-US" sz="2800" b="1" dirty="0"/>
              <a:t> </a:t>
            </a:r>
            <a:r>
              <a:rPr lang="en-US" sz="2800" b="1" dirty="0" err="1"/>
              <a:t>për</a:t>
            </a:r>
            <a:r>
              <a:rPr lang="en-US" sz="2800" b="1" dirty="0"/>
              <a:t> </a:t>
            </a:r>
            <a:r>
              <a:rPr lang="en-US" sz="2800" b="1" dirty="0" err="1"/>
              <a:t>përdorim</a:t>
            </a:r>
            <a:r>
              <a:rPr lang="en-US" sz="2800" b="1" dirty="0"/>
              <a:t> </a:t>
            </a:r>
            <a:r>
              <a:rPr lang="en-US" sz="2800" b="1" dirty="0" err="1"/>
              <a:t>terapeutik</a:t>
            </a:r>
            <a:r>
              <a:rPr lang="en-US" sz="2800" b="1" dirty="0"/>
              <a:t> </a:t>
            </a:r>
            <a:r>
              <a:rPr lang="en-US" sz="2800" b="1" dirty="0" err="1"/>
              <a:t>të</a:t>
            </a:r>
            <a:r>
              <a:rPr lang="en-US" sz="2800" b="1" dirty="0"/>
              <a:t> </a:t>
            </a:r>
            <a:r>
              <a:rPr lang="en-US" sz="2800" b="1" dirty="0" err="1"/>
              <a:t>barërave</a:t>
            </a:r>
            <a:r>
              <a:rPr lang="en-US" sz="2800" b="1" dirty="0"/>
              <a:t> </a:t>
            </a:r>
            <a:r>
              <a:rPr lang="en-US" sz="2800" b="1" dirty="0" err="1"/>
              <a:t>nga</a:t>
            </a:r>
            <a:r>
              <a:rPr lang="en-US" sz="2800" b="1" dirty="0"/>
              <a:t> </a:t>
            </a:r>
            <a:r>
              <a:rPr lang="en-US" sz="2800" b="1" dirty="0" err="1"/>
              <a:t>sportisti</a:t>
            </a:r>
            <a:endParaRPr lang="en-US" sz="2800" b="1" dirty="0"/>
          </a:p>
        </p:txBody>
      </p:sp>
      <p:pic>
        <p:nvPicPr>
          <p:cNvPr id="5" name="Picture 4"/>
          <p:cNvPicPr>
            <a:picLocks noChangeAspect="1"/>
          </p:cNvPicPr>
          <p:nvPr/>
        </p:nvPicPr>
        <p:blipFill>
          <a:blip r:embed="rId2" cstate="print"/>
          <a:stretch>
            <a:fillRect/>
          </a:stretch>
        </p:blipFill>
        <p:spPr>
          <a:xfrm>
            <a:off x="838200" y="777748"/>
            <a:ext cx="4985651" cy="5882359"/>
          </a:xfrm>
          <a:prstGeom prst="rect">
            <a:avLst/>
          </a:prstGeom>
        </p:spPr>
      </p:pic>
      <p:pic>
        <p:nvPicPr>
          <p:cNvPr id="6" name="Picture 5"/>
          <p:cNvPicPr>
            <a:picLocks noChangeAspect="1"/>
          </p:cNvPicPr>
          <p:nvPr/>
        </p:nvPicPr>
        <p:blipFill>
          <a:blip r:embed="rId3" cstate="print"/>
          <a:stretch>
            <a:fillRect/>
          </a:stretch>
        </p:blipFill>
        <p:spPr>
          <a:xfrm>
            <a:off x="6295633" y="880047"/>
            <a:ext cx="5314596" cy="5780060"/>
          </a:xfrm>
          <a:prstGeom prst="rect">
            <a:avLst/>
          </a:prstGeom>
        </p:spPr>
      </p:pic>
      <p:sp>
        <p:nvSpPr>
          <p:cNvPr id="9" name="Left Arrow 8"/>
          <p:cNvSpPr/>
          <p:nvPr/>
        </p:nvSpPr>
        <p:spPr>
          <a:xfrm>
            <a:off x="8952931" y="6127845"/>
            <a:ext cx="1201003" cy="19106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4" cstate="print"/>
          <a:stretch>
            <a:fillRect/>
          </a:stretch>
        </p:blipFill>
        <p:spPr>
          <a:xfrm>
            <a:off x="7970240" y="1156820"/>
            <a:ext cx="1219306" cy="231668"/>
          </a:xfrm>
          <a:prstGeom prst="rect">
            <a:avLst/>
          </a:prstGeom>
        </p:spPr>
      </p:pic>
      <p:pic>
        <p:nvPicPr>
          <p:cNvPr id="12" name="Picture 11"/>
          <p:cNvPicPr>
            <a:picLocks noChangeAspect="1"/>
          </p:cNvPicPr>
          <p:nvPr/>
        </p:nvPicPr>
        <p:blipFill>
          <a:blip r:embed="rId4" cstate="print"/>
          <a:stretch>
            <a:fillRect/>
          </a:stretch>
        </p:blipFill>
        <p:spPr>
          <a:xfrm>
            <a:off x="8065774" y="4950897"/>
            <a:ext cx="1219306" cy="231668"/>
          </a:xfrm>
          <a:prstGeom prst="rect">
            <a:avLst/>
          </a:prstGeom>
        </p:spPr>
      </p:pic>
    </p:spTree>
    <p:extLst>
      <p:ext uri="{BB962C8B-B14F-4D97-AF65-F5344CB8AC3E}">
        <p14:creationId xmlns:p14="http://schemas.microsoft.com/office/powerpoint/2010/main" val="8557927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6478"/>
            <a:ext cx="10515600" cy="895487"/>
          </a:xfrm>
        </p:spPr>
        <p:txBody>
          <a:bodyPr>
            <a:normAutofit/>
          </a:bodyPr>
          <a:lstStyle/>
          <a:p>
            <a:pPr algn="ctr"/>
            <a:r>
              <a:rPr lang="en-US" b="1" dirty="0" err="1"/>
              <a:t>Dhoma</a:t>
            </a:r>
            <a:r>
              <a:rPr lang="en-US" b="1" dirty="0"/>
              <a:t> </a:t>
            </a:r>
            <a:r>
              <a:rPr lang="en-US" b="1" dirty="0" err="1"/>
              <a:t>për</a:t>
            </a:r>
            <a:r>
              <a:rPr lang="en-US" b="1" dirty="0"/>
              <a:t> doping </a:t>
            </a:r>
            <a:r>
              <a:rPr lang="en-US" b="1" dirty="0" err="1"/>
              <a:t>kontrollë</a:t>
            </a:r>
            <a:endParaRPr lang="en-US"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37483" y="1338846"/>
            <a:ext cx="7722245" cy="5319768"/>
          </a:xfrm>
        </p:spPr>
      </p:pic>
    </p:spTree>
    <p:extLst>
      <p:ext uri="{BB962C8B-B14F-4D97-AF65-F5344CB8AC3E}">
        <p14:creationId xmlns:p14="http://schemas.microsoft.com/office/powerpoint/2010/main" val="15051898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3515" y="365125"/>
            <a:ext cx="10515600" cy="1325563"/>
          </a:xfrm>
        </p:spPr>
        <p:txBody>
          <a:bodyPr/>
          <a:lstStyle/>
          <a:p>
            <a:pPr algn="ctr"/>
            <a:r>
              <a:rPr lang="en-US" b="1" dirty="0" err="1"/>
              <a:t>Stacioni</a:t>
            </a:r>
            <a:r>
              <a:rPr lang="en-US" b="1" dirty="0"/>
              <a:t> </a:t>
            </a:r>
            <a:r>
              <a:rPr lang="en-US" b="1" dirty="0" err="1"/>
              <a:t>për</a:t>
            </a:r>
            <a:r>
              <a:rPr lang="en-US" b="1" dirty="0"/>
              <a:t> doping </a:t>
            </a:r>
            <a:r>
              <a:rPr lang="en-US" b="1" dirty="0" err="1"/>
              <a:t>kontrollë</a:t>
            </a:r>
            <a:endParaRPr lang="en-US" dirty="0"/>
          </a:p>
        </p:txBody>
      </p:sp>
      <p:pic>
        <p:nvPicPr>
          <p:cNvPr id="1026" name="Picture 2" descr="C:\Users\GM\Desktop\gyor images\images (2).jpg"/>
          <p:cNvPicPr>
            <a:picLocks noGrp="1" noChangeAspect="1" noChangeArrowheads="1"/>
          </p:cNvPicPr>
          <p:nvPr>
            <p:ph idx="1"/>
          </p:nvPr>
        </p:nvPicPr>
        <p:blipFill>
          <a:blip r:embed="rId2"/>
          <a:srcRect/>
          <a:stretch>
            <a:fillRect/>
          </a:stretch>
        </p:blipFill>
        <p:spPr bwMode="auto">
          <a:xfrm>
            <a:off x="6209115" y="2011680"/>
            <a:ext cx="5528387" cy="3148149"/>
          </a:xfrm>
          <a:prstGeom prst="rect">
            <a:avLst/>
          </a:prstGeom>
          <a:noFill/>
        </p:spPr>
      </p:pic>
      <p:pic>
        <p:nvPicPr>
          <p:cNvPr id="1029" name="Picture 5" descr="C:\Users\GM\Desktop\gyor images\images (1).jpg"/>
          <p:cNvPicPr>
            <a:picLocks noChangeAspect="1" noChangeArrowheads="1"/>
          </p:cNvPicPr>
          <p:nvPr/>
        </p:nvPicPr>
        <p:blipFill>
          <a:blip r:embed="rId3"/>
          <a:srcRect/>
          <a:stretch>
            <a:fillRect/>
          </a:stretch>
        </p:blipFill>
        <p:spPr bwMode="auto">
          <a:xfrm>
            <a:off x="571227" y="2036446"/>
            <a:ext cx="5129497" cy="3110320"/>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956" y="191069"/>
            <a:ext cx="11080845" cy="584355"/>
          </a:xfrm>
        </p:spPr>
        <p:txBody>
          <a:bodyPr>
            <a:normAutofit/>
          </a:bodyPr>
          <a:lstStyle/>
          <a:p>
            <a:r>
              <a:rPr lang="en-US" sz="3200" dirty="0"/>
              <a:t>  </a:t>
            </a:r>
            <a:r>
              <a:rPr lang="en-US" sz="3200" dirty="0" err="1"/>
              <a:t>Formulari</a:t>
            </a:r>
            <a:r>
              <a:rPr lang="en-US" sz="3200" dirty="0"/>
              <a:t> </a:t>
            </a:r>
            <a:r>
              <a:rPr lang="en-US" sz="3200" dirty="0" err="1"/>
              <a:t>për</a:t>
            </a:r>
            <a:r>
              <a:rPr lang="en-US" sz="3200" dirty="0"/>
              <a:t> </a:t>
            </a:r>
            <a:r>
              <a:rPr lang="en-US" sz="3200" dirty="0" err="1"/>
              <a:t>Kontrollë</a:t>
            </a:r>
            <a:r>
              <a:rPr lang="en-US" sz="3200" dirty="0"/>
              <a:t> </a:t>
            </a:r>
            <a:r>
              <a:rPr lang="en-US" sz="3200" dirty="0" err="1"/>
              <a:t>të</a:t>
            </a:r>
            <a:r>
              <a:rPr lang="en-US" sz="3200" dirty="0"/>
              <a:t> </a:t>
            </a:r>
            <a:r>
              <a:rPr lang="en-US" sz="3200" dirty="0" err="1"/>
              <a:t>dopingut</a:t>
            </a:r>
            <a:endParaRPr lang="en-US" sz="3200" dirty="0"/>
          </a:p>
        </p:txBody>
      </p:sp>
      <p:pic>
        <p:nvPicPr>
          <p:cNvPr id="4" name="Content Placeholder 3"/>
          <p:cNvPicPr>
            <a:picLocks noGrp="1" noChangeAspect="1"/>
          </p:cNvPicPr>
          <p:nvPr>
            <p:ph idx="1"/>
          </p:nvPr>
        </p:nvPicPr>
        <p:blipFill>
          <a:blip r:embed="rId2" cstate="print"/>
          <a:stretch>
            <a:fillRect/>
          </a:stretch>
        </p:blipFill>
        <p:spPr>
          <a:xfrm>
            <a:off x="6732895" y="191069"/>
            <a:ext cx="5011429" cy="6495032"/>
          </a:xfrm>
          <a:prstGeom prst="rect">
            <a:avLst/>
          </a:prstGeom>
        </p:spPr>
      </p:pic>
      <p:pic>
        <p:nvPicPr>
          <p:cNvPr id="6" name="Picture 5"/>
          <p:cNvPicPr>
            <a:picLocks noChangeAspect="1"/>
          </p:cNvPicPr>
          <p:nvPr/>
        </p:nvPicPr>
        <p:blipFill>
          <a:blip r:embed="rId3" cstate="print"/>
          <a:stretch>
            <a:fillRect/>
          </a:stretch>
        </p:blipFill>
        <p:spPr>
          <a:xfrm>
            <a:off x="698311" y="775424"/>
            <a:ext cx="5609230" cy="5609230"/>
          </a:xfrm>
          <a:prstGeom prst="rect">
            <a:avLst/>
          </a:prstGeom>
        </p:spPr>
      </p:pic>
    </p:spTree>
    <p:extLst>
      <p:ext uri="{BB962C8B-B14F-4D97-AF65-F5344CB8AC3E}">
        <p14:creationId xmlns:p14="http://schemas.microsoft.com/office/powerpoint/2010/main" val="3708598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GM\Desktop\gyor images\minor_athletes_jump-225x172.jpg"/>
          <p:cNvPicPr>
            <a:picLocks noGrp="1" noChangeAspect="1" noChangeArrowheads="1"/>
          </p:cNvPicPr>
          <p:nvPr>
            <p:ph idx="1"/>
          </p:nvPr>
        </p:nvPicPr>
        <p:blipFill>
          <a:blip r:embed="rId2"/>
          <a:srcRect/>
          <a:stretch>
            <a:fillRect/>
          </a:stretch>
        </p:blipFill>
        <p:spPr bwMode="auto">
          <a:xfrm>
            <a:off x="6618102" y="269128"/>
            <a:ext cx="5150294" cy="3937113"/>
          </a:xfrm>
          <a:prstGeom prst="rect">
            <a:avLst/>
          </a:prstGeom>
          <a:noFill/>
        </p:spPr>
      </p:pic>
      <p:pic>
        <p:nvPicPr>
          <p:cNvPr id="2055" name="Picture 7" descr="C:\Users\GM\Desktop\gyor images\Versapak-Urine_collection_vessel.jpg"/>
          <p:cNvPicPr>
            <a:picLocks noChangeAspect="1" noChangeArrowheads="1"/>
          </p:cNvPicPr>
          <p:nvPr/>
        </p:nvPicPr>
        <p:blipFill>
          <a:blip r:embed="rId3"/>
          <a:srcRect/>
          <a:stretch>
            <a:fillRect/>
          </a:stretch>
        </p:blipFill>
        <p:spPr bwMode="auto">
          <a:xfrm>
            <a:off x="7628708" y="4377885"/>
            <a:ext cx="2967381" cy="2258046"/>
          </a:xfrm>
          <a:prstGeom prst="rect">
            <a:avLst/>
          </a:prstGeom>
          <a:noFill/>
        </p:spPr>
      </p:pic>
      <p:pic>
        <p:nvPicPr>
          <p:cNvPr id="2056" name="Picture 8" descr="C:\Users\GM\Desktop\gyor images\images (1).jpg"/>
          <p:cNvPicPr>
            <a:picLocks noChangeAspect="1" noChangeArrowheads="1"/>
          </p:cNvPicPr>
          <p:nvPr/>
        </p:nvPicPr>
        <p:blipFill>
          <a:blip r:embed="rId4"/>
          <a:srcRect/>
          <a:stretch>
            <a:fillRect/>
          </a:stretch>
        </p:blipFill>
        <p:spPr bwMode="auto">
          <a:xfrm>
            <a:off x="487136" y="329837"/>
            <a:ext cx="4568189" cy="2558186"/>
          </a:xfrm>
          <a:prstGeom prst="rect">
            <a:avLst/>
          </a:prstGeom>
          <a:noFill/>
        </p:spPr>
      </p:pic>
      <p:pic>
        <p:nvPicPr>
          <p:cNvPr id="2057" name="Picture 9" descr="C:\Users\GM\Desktop\gyor images\images.jpg"/>
          <p:cNvPicPr>
            <a:picLocks noChangeAspect="1" noChangeArrowheads="1"/>
          </p:cNvPicPr>
          <p:nvPr/>
        </p:nvPicPr>
        <p:blipFill>
          <a:blip r:embed="rId5"/>
          <a:srcRect/>
          <a:stretch>
            <a:fillRect/>
          </a:stretch>
        </p:blipFill>
        <p:spPr bwMode="auto">
          <a:xfrm>
            <a:off x="450397" y="3154680"/>
            <a:ext cx="4517843" cy="3310786"/>
          </a:xfrm>
          <a:prstGeom prst="rect">
            <a:avLst/>
          </a:prstGeom>
          <a:noFill/>
        </p:spPr>
      </p:pic>
      <p:sp>
        <p:nvSpPr>
          <p:cNvPr id="10" name="Right Arrow 9"/>
          <p:cNvSpPr/>
          <p:nvPr/>
        </p:nvSpPr>
        <p:spPr>
          <a:xfrm>
            <a:off x="5329646" y="1776549"/>
            <a:ext cx="1097280" cy="3396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7903029" y="4075612"/>
            <a:ext cx="339634" cy="10319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eft Arrow 11"/>
          <p:cNvSpPr/>
          <p:nvPr/>
        </p:nvSpPr>
        <p:spPr>
          <a:xfrm>
            <a:off x="5643154" y="5590904"/>
            <a:ext cx="1345475" cy="37882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730" y="218941"/>
            <a:ext cx="11539469" cy="850005"/>
          </a:xfrm>
        </p:spPr>
        <p:txBody>
          <a:bodyPr>
            <a:normAutofit/>
          </a:bodyPr>
          <a:lstStyle/>
          <a:p>
            <a:pPr algn="ctr"/>
            <a:r>
              <a:rPr lang="en-US" sz="3200" b="1" dirty="0" err="1"/>
              <a:t>Mostrat</a:t>
            </a:r>
            <a:r>
              <a:rPr lang="en-US" sz="3200" b="1" dirty="0"/>
              <a:t> e </a:t>
            </a:r>
            <a:r>
              <a:rPr lang="en-US" sz="3200" b="1" dirty="0" err="1"/>
              <a:t>urinës</a:t>
            </a:r>
            <a:r>
              <a:rPr lang="en-US" sz="3200" b="1" dirty="0"/>
              <a:t> </a:t>
            </a:r>
            <a:r>
              <a:rPr lang="en-US" sz="3200" b="1" dirty="0" err="1"/>
              <a:t>për</a:t>
            </a:r>
            <a:r>
              <a:rPr lang="en-US" sz="3200" b="1" dirty="0"/>
              <a:t> doping </a:t>
            </a:r>
            <a:r>
              <a:rPr lang="en-US" sz="3200" b="1" dirty="0" err="1"/>
              <a:t>testin</a:t>
            </a:r>
            <a:endParaRPr lang="en-US" sz="3200" b="1" dirty="0"/>
          </a:p>
        </p:txBody>
      </p:sp>
      <p:pic>
        <p:nvPicPr>
          <p:cNvPr id="6150" name="Picture 6" descr="http://www.drugfreehomes.org/wp-content/uploads/2009/10/anti-doping.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47730" y="2392778"/>
            <a:ext cx="4967979" cy="3311986"/>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s2.lemde.fr/image/2011/09/05/534x267/1567690_3_4b63_un-kit-de-controle-antidopage-lors-d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631" y="2607469"/>
            <a:ext cx="5730568" cy="2865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7838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latin typeface="Times New Roman" panose="02020603050405020304" pitchFamily="18" charset="0"/>
                <a:cs typeface="Times New Roman" panose="02020603050405020304" pitchFamily="18" charset="0"/>
              </a:rPr>
              <a:t>Logo e WADA</a:t>
            </a:r>
          </a:p>
        </p:txBody>
      </p:sp>
      <p:pic>
        <p:nvPicPr>
          <p:cNvPr id="4" name="Content Placeholder 3"/>
          <p:cNvPicPr>
            <a:picLocks noGrp="1" noChangeAspect="1"/>
          </p:cNvPicPr>
          <p:nvPr>
            <p:ph idx="1"/>
          </p:nvPr>
        </p:nvPicPr>
        <p:blipFill>
          <a:blip r:embed="rId2"/>
          <a:stretch>
            <a:fillRect/>
          </a:stretch>
        </p:blipFill>
        <p:spPr>
          <a:xfrm>
            <a:off x="4187687" y="2248308"/>
            <a:ext cx="4134678" cy="3798133"/>
          </a:xfrm>
          <a:prstGeom prst="rect">
            <a:avLst/>
          </a:prstGeom>
        </p:spPr>
      </p:pic>
    </p:spTree>
    <p:extLst>
      <p:ext uri="{BB962C8B-B14F-4D97-AF65-F5344CB8AC3E}">
        <p14:creationId xmlns:p14="http://schemas.microsoft.com/office/powerpoint/2010/main" val="23436280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Image result for doping control station"/>
          <p:cNvPicPr>
            <a:picLocks noChangeAspect="1" noChangeArrowheads="1"/>
          </p:cNvPicPr>
          <p:nvPr/>
        </p:nvPicPr>
        <p:blipFill>
          <a:blip r:embed="rId2"/>
          <a:srcRect/>
          <a:stretch>
            <a:fillRect/>
          </a:stretch>
        </p:blipFill>
        <p:spPr bwMode="auto">
          <a:xfrm>
            <a:off x="6273583" y="2415540"/>
            <a:ext cx="5491696" cy="4024449"/>
          </a:xfrm>
          <a:prstGeom prst="rect">
            <a:avLst/>
          </a:prstGeom>
          <a:noFill/>
        </p:spPr>
      </p:pic>
      <p:pic>
        <p:nvPicPr>
          <p:cNvPr id="55298" name="Picture 2" descr="C:\Users\GM\Desktop\gyor images\images.jpg"/>
          <p:cNvPicPr>
            <a:picLocks noChangeAspect="1" noChangeArrowheads="1"/>
          </p:cNvPicPr>
          <p:nvPr/>
        </p:nvPicPr>
        <p:blipFill>
          <a:blip r:embed="rId3"/>
          <a:srcRect/>
          <a:stretch>
            <a:fillRect/>
          </a:stretch>
        </p:blipFill>
        <p:spPr bwMode="auto">
          <a:xfrm>
            <a:off x="550545" y="542108"/>
            <a:ext cx="5338694" cy="3912325"/>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969" y="246236"/>
            <a:ext cx="11539469" cy="850005"/>
          </a:xfrm>
        </p:spPr>
        <p:txBody>
          <a:bodyPr>
            <a:normAutofit fontScale="90000"/>
          </a:bodyPr>
          <a:lstStyle/>
          <a:p>
            <a:pPr algn="ctr"/>
            <a:br>
              <a:rPr lang="en-US" sz="2800" dirty="0"/>
            </a:br>
            <a:br>
              <a:rPr lang="en-US" sz="2800" dirty="0"/>
            </a:br>
            <a:r>
              <a:rPr lang="en-US" sz="3600" b="1" dirty="0" err="1"/>
              <a:t>Marrja</a:t>
            </a:r>
            <a:r>
              <a:rPr lang="en-US" sz="3600" b="1" dirty="0"/>
              <a:t> e </a:t>
            </a:r>
            <a:r>
              <a:rPr lang="en-US" sz="3600" b="1" dirty="0" err="1"/>
              <a:t>mostrave</a:t>
            </a:r>
            <a:r>
              <a:rPr lang="en-US" sz="3600" b="1" dirty="0"/>
              <a:t> </a:t>
            </a:r>
            <a:r>
              <a:rPr lang="en-US" sz="3600" b="1" dirty="0" err="1"/>
              <a:t>të</a:t>
            </a:r>
            <a:r>
              <a:rPr lang="en-US" sz="3600" b="1" dirty="0"/>
              <a:t> </a:t>
            </a:r>
            <a:r>
              <a:rPr lang="en-US" sz="3600" b="1" dirty="0" err="1"/>
              <a:t>gjakut</a:t>
            </a:r>
            <a:r>
              <a:rPr lang="en-US" sz="3600" b="1" dirty="0"/>
              <a:t> </a:t>
            </a:r>
            <a:r>
              <a:rPr lang="en-US" sz="3600" b="1" dirty="0" err="1"/>
              <a:t>për</a:t>
            </a:r>
            <a:r>
              <a:rPr lang="en-US" sz="3600" b="1" dirty="0"/>
              <a:t> doping </a:t>
            </a:r>
            <a:r>
              <a:rPr lang="en-US" sz="3600" b="1" dirty="0" err="1"/>
              <a:t>testin</a:t>
            </a:r>
            <a:br>
              <a:rPr lang="en-US" sz="2400" dirty="0"/>
            </a:br>
            <a:br>
              <a:rPr lang="en-US" sz="2800" dirty="0"/>
            </a:br>
            <a:endParaRPr lang="en-US" sz="2800" dirty="0"/>
          </a:p>
        </p:txBody>
      </p:sp>
      <p:pic>
        <p:nvPicPr>
          <p:cNvPr id="7170" name="Picture 2" descr="Image result for anti doping test kit"/>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64237" y="2012866"/>
            <a:ext cx="4840174" cy="3865339"/>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thesweeneyreport.com/wp-content/uploads/2015/08/IMG_263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0135" y="2034384"/>
            <a:ext cx="4868425" cy="3869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95908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6286" y="191069"/>
            <a:ext cx="9392194" cy="1193593"/>
          </a:xfrm>
        </p:spPr>
        <p:txBody>
          <a:bodyPr>
            <a:normAutofit/>
          </a:bodyPr>
          <a:lstStyle/>
          <a:p>
            <a:pPr algn="ctr"/>
            <a:r>
              <a:rPr lang="en-US" sz="4000" b="1" dirty="0" err="1"/>
              <a:t>Pasojat</a:t>
            </a:r>
            <a:r>
              <a:rPr lang="en-US" sz="4000" b="1" dirty="0"/>
              <a:t> e </a:t>
            </a:r>
            <a:r>
              <a:rPr lang="en-US" sz="4000" b="1" dirty="0" err="1"/>
              <a:t>përgjithshme</a:t>
            </a:r>
            <a:r>
              <a:rPr lang="en-US" sz="4000" b="1" dirty="0"/>
              <a:t> </a:t>
            </a:r>
            <a:r>
              <a:rPr lang="en-US" sz="4000" b="1" dirty="0" err="1"/>
              <a:t>të</a:t>
            </a:r>
            <a:r>
              <a:rPr lang="en-US" sz="4000" b="1" dirty="0"/>
              <a:t> </a:t>
            </a:r>
            <a:r>
              <a:rPr lang="en-US" sz="4000" b="1" dirty="0" err="1"/>
              <a:t>dopingut</a:t>
            </a:r>
            <a:r>
              <a:rPr lang="en-US" sz="4000" b="1" dirty="0"/>
              <a:t> </a:t>
            </a:r>
            <a:r>
              <a:rPr lang="en-US" sz="4000" b="1" dirty="0" err="1"/>
              <a:t>në</a:t>
            </a:r>
            <a:r>
              <a:rPr lang="en-US" sz="4000" b="1" dirty="0"/>
              <a:t> sport</a:t>
            </a:r>
          </a:p>
        </p:txBody>
      </p:sp>
      <p:sp>
        <p:nvSpPr>
          <p:cNvPr id="3" name="Content Placeholder 2"/>
          <p:cNvSpPr>
            <a:spLocks noGrp="1"/>
          </p:cNvSpPr>
          <p:nvPr>
            <p:ph idx="1"/>
          </p:nvPr>
        </p:nvSpPr>
        <p:spPr>
          <a:xfrm>
            <a:off x="522514" y="1484244"/>
            <a:ext cx="11142617" cy="5034124"/>
          </a:xfrm>
        </p:spPr>
        <p:txBody>
          <a:bodyPr>
            <a:normAutofit/>
          </a:bodyPr>
          <a:lstStyle/>
          <a:p>
            <a:pPr algn="just"/>
            <a:r>
              <a:rPr lang="en-US" sz="3200" dirty="0" err="1">
                <a:latin typeface="+mj-lt"/>
              </a:rPr>
              <a:t>Përgjegjësia</a:t>
            </a:r>
            <a:r>
              <a:rPr lang="en-US" sz="3200" dirty="0">
                <a:latin typeface="+mj-lt"/>
              </a:rPr>
              <a:t> </a:t>
            </a:r>
            <a:r>
              <a:rPr lang="en-US" sz="3200" dirty="0" err="1">
                <a:latin typeface="+mj-lt"/>
              </a:rPr>
              <a:t>për</a:t>
            </a:r>
            <a:r>
              <a:rPr lang="en-US" sz="3200" dirty="0">
                <a:latin typeface="+mj-lt"/>
              </a:rPr>
              <a:t> </a:t>
            </a:r>
            <a:r>
              <a:rPr lang="en-US" sz="3200" dirty="0" err="1">
                <a:latin typeface="+mj-lt"/>
              </a:rPr>
              <a:t>përdorim</a:t>
            </a:r>
            <a:r>
              <a:rPr lang="en-US" sz="3200" dirty="0">
                <a:latin typeface="+mj-lt"/>
              </a:rPr>
              <a:t> </a:t>
            </a:r>
            <a:r>
              <a:rPr lang="en-US" sz="3200" dirty="0" err="1">
                <a:latin typeface="+mj-lt"/>
              </a:rPr>
              <a:t>të</a:t>
            </a:r>
            <a:r>
              <a:rPr lang="en-US" sz="3200" dirty="0">
                <a:latin typeface="+mj-lt"/>
              </a:rPr>
              <a:t> </a:t>
            </a:r>
            <a:r>
              <a:rPr lang="en-US" sz="3200" dirty="0" err="1">
                <a:latin typeface="+mj-lt"/>
              </a:rPr>
              <a:t>substancave</a:t>
            </a:r>
            <a:r>
              <a:rPr lang="en-US" sz="3200" dirty="0">
                <a:latin typeface="+mj-lt"/>
              </a:rPr>
              <a:t> </a:t>
            </a:r>
            <a:r>
              <a:rPr lang="en-US" sz="3200" dirty="0" err="1">
                <a:latin typeface="+mj-lt"/>
              </a:rPr>
              <a:t>dopinguese</a:t>
            </a:r>
            <a:r>
              <a:rPr lang="en-US" sz="3200" dirty="0">
                <a:latin typeface="+mj-lt"/>
              </a:rPr>
              <a:t> </a:t>
            </a:r>
            <a:r>
              <a:rPr lang="en-US" sz="3200" dirty="0" err="1">
                <a:latin typeface="+mj-lt"/>
              </a:rPr>
              <a:t>është</a:t>
            </a:r>
            <a:r>
              <a:rPr lang="en-US" sz="3200" dirty="0">
                <a:latin typeface="+mj-lt"/>
              </a:rPr>
              <a:t> </a:t>
            </a:r>
            <a:r>
              <a:rPr lang="en-US" sz="3200" dirty="0" err="1">
                <a:latin typeface="+mj-lt"/>
              </a:rPr>
              <a:t>personale</a:t>
            </a:r>
            <a:r>
              <a:rPr lang="en-US" sz="3200" dirty="0">
                <a:latin typeface="+mj-lt"/>
              </a:rPr>
              <a:t> e </a:t>
            </a:r>
            <a:r>
              <a:rPr lang="en-US" sz="3200" dirty="0" err="1">
                <a:latin typeface="+mj-lt"/>
              </a:rPr>
              <a:t>sportistit</a:t>
            </a:r>
            <a:r>
              <a:rPr lang="en-US" sz="3200" dirty="0">
                <a:latin typeface="+mj-lt"/>
              </a:rPr>
              <a:t> </a:t>
            </a:r>
          </a:p>
          <a:p>
            <a:pPr algn="just"/>
            <a:r>
              <a:rPr lang="en-US" sz="3200" dirty="0" err="1">
                <a:latin typeface="+mj-lt"/>
              </a:rPr>
              <a:t>Sportisti</a:t>
            </a:r>
            <a:r>
              <a:rPr lang="en-US" sz="3200" dirty="0">
                <a:latin typeface="+mj-lt"/>
              </a:rPr>
              <a:t> me doping test </a:t>
            </a:r>
            <a:r>
              <a:rPr lang="en-US" sz="3200" dirty="0" err="1">
                <a:latin typeface="+mj-lt"/>
              </a:rPr>
              <a:t>pozitiv</a:t>
            </a:r>
            <a:r>
              <a:rPr lang="en-US" sz="3200" dirty="0">
                <a:latin typeface="+mj-lt"/>
              </a:rPr>
              <a:t> </a:t>
            </a:r>
            <a:r>
              <a:rPr lang="en-US" sz="3200" dirty="0" err="1">
                <a:latin typeface="+mj-lt"/>
              </a:rPr>
              <a:t>bënë</a:t>
            </a:r>
            <a:r>
              <a:rPr lang="en-US" sz="3200" dirty="0">
                <a:latin typeface="+mj-lt"/>
              </a:rPr>
              <a:t> </a:t>
            </a:r>
            <a:r>
              <a:rPr lang="en-US" sz="3200" dirty="0" err="1">
                <a:latin typeface="+mj-lt"/>
              </a:rPr>
              <a:t>dëmtimin</a:t>
            </a:r>
            <a:r>
              <a:rPr lang="en-US" sz="3200" dirty="0">
                <a:latin typeface="+mj-lt"/>
              </a:rPr>
              <a:t> e </a:t>
            </a:r>
            <a:r>
              <a:rPr lang="en-US" sz="3200" b="1" dirty="0" err="1">
                <a:latin typeface="+mj-lt"/>
              </a:rPr>
              <a:t>imazhit</a:t>
            </a:r>
            <a:r>
              <a:rPr lang="en-US" sz="3200" b="1" dirty="0">
                <a:latin typeface="+mj-lt"/>
              </a:rPr>
              <a:t> </a:t>
            </a:r>
            <a:r>
              <a:rPr lang="en-US" sz="3200" b="1" dirty="0" err="1">
                <a:latin typeface="+mj-lt"/>
              </a:rPr>
              <a:t>të</a:t>
            </a:r>
            <a:r>
              <a:rPr lang="en-US" sz="3200" b="1" dirty="0">
                <a:latin typeface="+mj-lt"/>
              </a:rPr>
              <a:t> </a:t>
            </a:r>
            <a:r>
              <a:rPr lang="en-US" sz="3200" b="1" dirty="0" err="1">
                <a:latin typeface="+mj-lt"/>
              </a:rPr>
              <a:t>Shtetit</a:t>
            </a:r>
            <a:r>
              <a:rPr lang="en-US" sz="3200" b="1" dirty="0">
                <a:latin typeface="+mj-lt"/>
              </a:rPr>
              <a:t>, </a:t>
            </a:r>
            <a:r>
              <a:rPr lang="en-US" sz="3200" b="1" dirty="0" err="1">
                <a:latin typeface="+mj-lt"/>
              </a:rPr>
              <a:t>të</a:t>
            </a:r>
            <a:r>
              <a:rPr lang="en-US" sz="3200" b="1" dirty="0">
                <a:latin typeface="+mj-lt"/>
              </a:rPr>
              <a:t> </a:t>
            </a:r>
            <a:r>
              <a:rPr lang="en-US" sz="3200" b="1" dirty="0" err="1">
                <a:latin typeface="+mj-lt"/>
              </a:rPr>
              <a:t>Federatës</a:t>
            </a:r>
            <a:r>
              <a:rPr lang="en-US" sz="3200" b="1" dirty="0">
                <a:latin typeface="+mj-lt"/>
              </a:rPr>
              <a:t>, </a:t>
            </a:r>
            <a:r>
              <a:rPr lang="en-US" sz="3200" b="1" dirty="0" err="1">
                <a:latin typeface="+mj-lt"/>
              </a:rPr>
              <a:t>të</a:t>
            </a:r>
            <a:r>
              <a:rPr lang="en-US" sz="3200" b="1" dirty="0">
                <a:latin typeface="+mj-lt"/>
              </a:rPr>
              <a:t> </a:t>
            </a:r>
            <a:r>
              <a:rPr lang="en-US" sz="3200" b="1" dirty="0" err="1">
                <a:latin typeface="+mj-lt"/>
              </a:rPr>
              <a:t>Sportit</a:t>
            </a:r>
            <a:r>
              <a:rPr lang="en-US" sz="3200" b="1" dirty="0">
                <a:latin typeface="+mj-lt"/>
              </a:rPr>
              <a:t> </a:t>
            </a:r>
            <a:r>
              <a:rPr lang="en-US" sz="3200" b="1" dirty="0" err="1">
                <a:latin typeface="+mj-lt"/>
              </a:rPr>
              <a:t>dhe</a:t>
            </a:r>
            <a:r>
              <a:rPr lang="en-US" sz="3200" b="1" dirty="0">
                <a:latin typeface="+mj-lt"/>
              </a:rPr>
              <a:t> </a:t>
            </a:r>
            <a:r>
              <a:rPr lang="en-US" sz="3200" b="1" dirty="0" err="1">
                <a:latin typeface="+mj-lt"/>
              </a:rPr>
              <a:t>imazhin</a:t>
            </a:r>
            <a:r>
              <a:rPr lang="en-US" sz="3200" b="1" dirty="0">
                <a:latin typeface="+mj-lt"/>
              </a:rPr>
              <a:t> personal </a:t>
            </a:r>
            <a:r>
              <a:rPr lang="en-US" sz="3200" b="1" dirty="0" err="1">
                <a:latin typeface="+mj-lt"/>
              </a:rPr>
              <a:t>të</a:t>
            </a:r>
            <a:r>
              <a:rPr lang="en-US" sz="3200" b="1" dirty="0">
                <a:latin typeface="+mj-lt"/>
              </a:rPr>
              <a:t> </a:t>
            </a:r>
            <a:r>
              <a:rPr lang="en-US" sz="3200" b="1" dirty="0" err="1">
                <a:latin typeface="+mj-lt"/>
              </a:rPr>
              <a:t>tij</a:t>
            </a:r>
            <a:endParaRPr lang="en-US" sz="3200" b="1" dirty="0">
              <a:latin typeface="+mj-lt"/>
            </a:endParaRPr>
          </a:p>
          <a:p>
            <a:pPr algn="just"/>
            <a:r>
              <a:rPr lang="en-US" sz="3200" dirty="0" err="1">
                <a:latin typeface="+mj-lt"/>
              </a:rPr>
              <a:t>Sportisti</a:t>
            </a:r>
            <a:r>
              <a:rPr lang="en-US" sz="3200" dirty="0">
                <a:latin typeface="+mj-lt"/>
              </a:rPr>
              <a:t> me doping test </a:t>
            </a:r>
            <a:r>
              <a:rPr lang="en-US" sz="3200" dirty="0" err="1">
                <a:latin typeface="+mj-lt"/>
              </a:rPr>
              <a:t>pozitiv</a:t>
            </a:r>
            <a:r>
              <a:rPr lang="en-US" sz="3200" dirty="0">
                <a:latin typeface="+mj-lt"/>
              </a:rPr>
              <a:t> </a:t>
            </a:r>
            <a:r>
              <a:rPr lang="en-US" sz="3200" dirty="0" err="1">
                <a:latin typeface="+mj-lt"/>
              </a:rPr>
              <a:t>ndalohet</a:t>
            </a:r>
            <a:r>
              <a:rPr lang="en-US" sz="3200" dirty="0">
                <a:latin typeface="+mj-lt"/>
              </a:rPr>
              <a:t> </a:t>
            </a:r>
            <a:r>
              <a:rPr lang="en-US" sz="3200" dirty="0" err="1">
                <a:latin typeface="+mj-lt"/>
              </a:rPr>
              <a:t>për</a:t>
            </a:r>
            <a:r>
              <a:rPr lang="en-US" sz="3200" dirty="0">
                <a:latin typeface="+mj-lt"/>
              </a:rPr>
              <a:t> </a:t>
            </a:r>
            <a:r>
              <a:rPr lang="en-US" sz="3200" dirty="0" err="1">
                <a:latin typeface="+mj-lt"/>
              </a:rPr>
              <a:t>kohë</a:t>
            </a:r>
            <a:r>
              <a:rPr lang="en-US" sz="3200" dirty="0">
                <a:latin typeface="+mj-lt"/>
              </a:rPr>
              <a:t> </a:t>
            </a:r>
            <a:r>
              <a:rPr lang="en-US" sz="3200" dirty="0" err="1">
                <a:latin typeface="+mj-lt"/>
              </a:rPr>
              <a:t>të</a:t>
            </a:r>
            <a:r>
              <a:rPr lang="en-US" sz="3200" dirty="0">
                <a:latin typeface="+mj-lt"/>
              </a:rPr>
              <a:t> </a:t>
            </a:r>
            <a:r>
              <a:rPr lang="en-US" sz="3200" dirty="0" err="1">
                <a:latin typeface="+mj-lt"/>
              </a:rPr>
              <a:t>gjatë</a:t>
            </a:r>
            <a:r>
              <a:rPr lang="en-US" sz="3200" dirty="0">
                <a:latin typeface="+mj-lt"/>
              </a:rPr>
              <a:t> </a:t>
            </a:r>
            <a:r>
              <a:rPr lang="en-US" sz="3200" dirty="0" err="1">
                <a:latin typeface="+mj-lt"/>
              </a:rPr>
              <a:t>apo</a:t>
            </a:r>
            <a:r>
              <a:rPr lang="en-US" sz="3200" dirty="0">
                <a:latin typeface="+mj-lt"/>
              </a:rPr>
              <a:t> </a:t>
            </a:r>
            <a:r>
              <a:rPr lang="en-US" sz="3200" dirty="0" err="1">
                <a:latin typeface="+mj-lt"/>
              </a:rPr>
              <a:t>të</a:t>
            </a:r>
            <a:r>
              <a:rPr lang="en-US" sz="3200" dirty="0">
                <a:latin typeface="+mj-lt"/>
              </a:rPr>
              <a:t> </a:t>
            </a:r>
            <a:r>
              <a:rPr lang="en-US" sz="3200" dirty="0" err="1">
                <a:latin typeface="+mj-lt"/>
              </a:rPr>
              <a:t>përhershme</a:t>
            </a:r>
            <a:r>
              <a:rPr lang="en-US" sz="3200" dirty="0">
                <a:latin typeface="+mj-lt"/>
              </a:rPr>
              <a:t> </a:t>
            </a:r>
            <a:r>
              <a:rPr lang="en-US" sz="3200" dirty="0" err="1">
                <a:latin typeface="+mj-lt"/>
              </a:rPr>
              <a:t>për</a:t>
            </a:r>
            <a:r>
              <a:rPr lang="en-US" sz="3200" dirty="0">
                <a:latin typeface="+mj-lt"/>
              </a:rPr>
              <a:t> </a:t>
            </a:r>
            <a:r>
              <a:rPr lang="en-US" sz="3200" dirty="0" err="1">
                <a:latin typeface="+mj-lt"/>
              </a:rPr>
              <a:t>pjesëmarrje</a:t>
            </a:r>
            <a:r>
              <a:rPr lang="en-US" sz="3200" dirty="0">
                <a:latin typeface="+mj-lt"/>
              </a:rPr>
              <a:t> </a:t>
            </a:r>
            <a:r>
              <a:rPr lang="en-US" sz="3200" dirty="0" err="1">
                <a:latin typeface="+mj-lt"/>
              </a:rPr>
              <a:t>në</a:t>
            </a:r>
            <a:r>
              <a:rPr lang="en-US" sz="3200" dirty="0">
                <a:latin typeface="+mj-lt"/>
              </a:rPr>
              <a:t> </a:t>
            </a:r>
            <a:r>
              <a:rPr lang="en-US" sz="3200" dirty="0" err="1">
                <a:latin typeface="+mj-lt"/>
              </a:rPr>
              <a:t>gara</a:t>
            </a:r>
            <a:r>
              <a:rPr lang="en-US" sz="3200" dirty="0">
                <a:latin typeface="+mj-lt"/>
              </a:rPr>
              <a:t> </a:t>
            </a:r>
            <a:r>
              <a:rPr lang="en-US" sz="3200" dirty="0" err="1">
                <a:latin typeface="+mj-lt"/>
              </a:rPr>
              <a:t>vendore</a:t>
            </a:r>
            <a:r>
              <a:rPr lang="en-US" sz="3200" dirty="0">
                <a:latin typeface="+mj-lt"/>
              </a:rPr>
              <a:t> </a:t>
            </a:r>
            <a:r>
              <a:rPr lang="en-US" sz="3200" dirty="0" err="1">
                <a:latin typeface="+mj-lt"/>
              </a:rPr>
              <a:t>dhe</a:t>
            </a:r>
            <a:r>
              <a:rPr lang="en-US" sz="3200" dirty="0">
                <a:latin typeface="+mj-lt"/>
              </a:rPr>
              <a:t> </a:t>
            </a:r>
            <a:r>
              <a:rPr lang="en-US" sz="3200" dirty="0" err="1">
                <a:latin typeface="+mj-lt"/>
              </a:rPr>
              <a:t>ndërkombëtare</a:t>
            </a:r>
            <a:endParaRPr lang="en-US" sz="3200" dirty="0">
              <a:latin typeface="+mj-lt"/>
            </a:endParaRPr>
          </a:p>
          <a:p>
            <a:pPr algn="just"/>
            <a:r>
              <a:rPr lang="en-US" sz="3200" dirty="0" err="1">
                <a:latin typeface="+mj-lt"/>
              </a:rPr>
              <a:t>Sportisti</a:t>
            </a:r>
            <a:r>
              <a:rPr lang="en-US" sz="3200" dirty="0">
                <a:latin typeface="+mj-lt"/>
              </a:rPr>
              <a:t> me doping test </a:t>
            </a:r>
            <a:r>
              <a:rPr lang="en-US" sz="3200" dirty="0" err="1">
                <a:latin typeface="+mj-lt"/>
              </a:rPr>
              <a:t>pozitiv</a:t>
            </a:r>
            <a:r>
              <a:rPr lang="en-US" sz="3200" dirty="0">
                <a:latin typeface="+mj-lt"/>
              </a:rPr>
              <a:t> </a:t>
            </a:r>
            <a:r>
              <a:rPr lang="en-US" sz="3200" dirty="0" err="1">
                <a:latin typeface="+mj-lt"/>
              </a:rPr>
              <a:t>gjobitet</a:t>
            </a:r>
            <a:r>
              <a:rPr lang="en-US" sz="3200" dirty="0">
                <a:latin typeface="+mj-lt"/>
              </a:rPr>
              <a:t> </a:t>
            </a:r>
            <a:r>
              <a:rPr lang="en-US" sz="3200" dirty="0" err="1">
                <a:latin typeface="+mj-lt"/>
              </a:rPr>
              <a:t>personalisht</a:t>
            </a:r>
            <a:r>
              <a:rPr lang="en-US" sz="3200" dirty="0">
                <a:latin typeface="+mj-lt"/>
              </a:rPr>
              <a:t> </a:t>
            </a:r>
            <a:r>
              <a:rPr lang="en-US" sz="3200" dirty="0" err="1">
                <a:latin typeface="+mj-lt"/>
              </a:rPr>
              <a:t>nga</a:t>
            </a:r>
            <a:r>
              <a:rPr lang="en-US" sz="3200" dirty="0">
                <a:latin typeface="+mj-lt"/>
              </a:rPr>
              <a:t> </a:t>
            </a:r>
            <a:r>
              <a:rPr lang="en-US" sz="3200" dirty="0" err="1">
                <a:latin typeface="+mj-lt"/>
              </a:rPr>
              <a:t>Komiteti</a:t>
            </a:r>
            <a:r>
              <a:rPr lang="en-US" sz="3200" dirty="0">
                <a:latin typeface="+mj-lt"/>
              </a:rPr>
              <a:t> </a:t>
            </a:r>
            <a:r>
              <a:rPr lang="en-US" sz="3200" dirty="0" err="1">
                <a:latin typeface="+mj-lt"/>
              </a:rPr>
              <a:t>Olimpik</a:t>
            </a:r>
            <a:r>
              <a:rPr lang="en-US" sz="3200" dirty="0">
                <a:latin typeface="+mj-lt"/>
              </a:rPr>
              <a:t> </a:t>
            </a:r>
            <a:r>
              <a:rPr lang="en-US" sz="3200" dirty="0" err="1">
                <a:latin typeface="+mj-lt"/>
              </a:rPr>
              <a:t>i</a:t>
            </a:r>
            <a:r>
              <a:rPr lang="en-US" sz="3200" dirty="0">
                <a:latin typeface="+mj-lt"/>
              </a:rPr>
              <a:t> </a:t>
            </a:r>
            <a:r>
              <a:rPr lang="en-US" sz="3200" dirty="0" err="1">
                <a:latin typeface="+mj-lt"/>
              </a:rPr>
              <a:t>Kosovës</a:t>
            </a:r>
            <a:r>
              <a:rPr lang="en-US" sz="3200" dirty="0">
                <a:latin typeface="+mj-lt"/>
              </a:rPr>
              <a:t> </a:t>
            </a:r>
            <a:r>
              <a:rPr lang="en-US" sz="3200" dirty="0" err="1">
                <a:latin typeface="+mj-lt"/>
              </a:rPr>
              <a:t>dhe</a:t>
            </a:r>
            <a:r>
              <a:rPr lang="en-US" sz="3200" dirty="0">
                <a:latin typeface="+mj-lt"/>
              </a:rPr>
              <a:t> </a:t>
            </a:r>
            <a:r>
              <a:rPr lang="en-US" sz="3200" dirty="0" err="1">
                <a:latin typeface="+mj-lt"/>
              </a:rPr>
              <a:t>Organizatat</a:t>
            </a:r>
            <a:r>
              <a:rPr lang="en-US" sz="3200" dirty="0">
                <a:latin typeface="+mj-lt"/>
              </a:rPr>
              <a:t> </a:t>
            </a:r>
            <a:r>
              <a:rPr lang="en-US" sz="3200" dirty="0" err="1">
                <a:latin typeface="+mj-lt"/>
              </a:rPr>
              <a:t>tjera</a:t>
            </a:r>
            <a:r>
              <a:rPr lang="en-US" sz="3200" dirty="0">
                <a:latin typeface="+mj-lt"/>
              </a:rPr>
              <a:t> </a:t>
            </a:r>
            <a:r>
              <a:rPr lang="en-US" sz="3200" dirty="0" err="1">
                <a:latin typeface="+mj-lt"/>
              </a:rPr>
              <a:t>Ndërkombëtare</a:t>
            </a:r>
            <a:r>
              <a:rPr lang="en-US" sz="3200" dirty="0">
                <a:latin typeface="+mj-lt"/>
              </a:rPr>
              <a:t> Anti-doping </a:t>
            </a:r>
            <a:r>
              <a:rPr lang="en-US" sz="3200" dirty="0" err="1">
                <a:latin typeface="+mj-lt"/>
              </a:rPr>
              <a:t>si</a:t>
            </a:r>
            <a:r>
              <a:rPr lang="en-US" sz="3200" dirty="0">
                <a:latin typeface="+mj-lt"/>
              </a:rPr>
              <a:t> </a:t>
            </a:r>
            <a:r>
              <a:rPr lang="en-US" sz="3200" dirty="0" err="1">
                <a:latin typeface="+mj-lt"/>
              </a:rPr>
              <a:t>dhe</a:t>
            </a:r>
            <a:r>
              <a:rPr lang="en-US" sz="3200" dirty="0">
                <a:latin typeface="+mj-lt"/>
              </a:rPr>
              <a:t> </a:t>
            </a:r>
            <a:r>
              <a:rPr lang="en-US" sz="3200" dirty="0" err="1">
                <a:latin typeface="+mj-lt"/>
              </a:rPr>
              <a:t>gjobitet</a:t>
            </a:r>
            <a:r>
              <a:rPr lang="en-US" sz="3200" dirty="0">
                <a:latin typeface="+mj-lt"/>
              </a:rPr>
              <a:t> </a:t>
            </a:r>
            <a:r>
              <a:rPr lang="en-US" sz="3200" dirty="0" err="1">
                <a:latin typeface="+mj-lt"/>
              </a:rPr>
              <a:t>Federata</a:t>
            </a:r>
            <a:r>
              <a:rPr lang="en-US" sz="3200" dirty="0">
                <a:latin typeface="+mj-lt"/>
              </a:rPr>
              <a:t> </a:t>
            </a:r>
            <a:r>
              <a:rPr lang="en-US" sz="3200" dirty="0" err="1">
                <a:latin typeface="+mj-lt"/>
              </a:rPr>
              <a:t>nga</a:t>
            </a:r>
            <a:r>
              <a:rPr lang="en-US" sz="3200" dirty="0">
                <a:latin typeface="+mj-lt"/>
              </a:rPr>
              <a:t> </a:t>
            </a:r>
            <a:r>
              <a:rPr lang="en-US" sz="3200" dirty="0" err="1">
                <a:latin typeface="+mj-lt"/>
              </a:rPr>
              <a:t>vjen</a:t>
            </a:r>
            <a:r>
              <a:rPr lang="en-US" sz="3200" dirty="0">
                <a:latin typeface="+mj-lt"/>
              </a:rPr>
              <a:t> </a:t>
            </a:r>
            <a:r>
              <a:rPr lang="en-US" sz="3200" dirty="0" err="1">
                <a:latin typeface="+mj-lt"/>
              </a:rPr>
              <a:t>sportisti</a:t>
            </a:r>
            <a:endParaRPr lang="en-US" sz="3200" dirty="0">
              <a:latin typeface="+mj-lt"/>
            </a:endParaRPr>
          </a:p>
        </p:txBody>
      </p:sp>
    </p:spTree>
    <p:extLst>
      <p:ext uri="{BB962C8B-B14F-4D97-AF65-F5344CB8AC3E}">
        <p14:creationId xmlns:p14="http://schemas.microsoft.com/office/powerpoint/2010/main" val="32474499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006" y="182880"/>
            <a:ext cx="11704319" cy="4101737"/>
          </a:xfrm>
        </p:spPr>
        <p:txBody>
          <a:bodyPr>
            <a:normAutofit fontScale="92500" lnSpcReduction="10000"/>
          </a:bodyPr>
          <a:lstStyle/>
          <a:p>
            <a:pPr algn="just"/>
            <a:r>
              <a:rPr lang="en-US" b="1" dirty="0">
                <a:solidFill>
                  <a:schemeClr val="tx1">
                    <a:lumMod val="95000"/>
                    <a:lumOff val="5000"/>
                  </a:schemeClr>
                </a:solidFill>
              </a:rPr>
              <a:t>Maria </a:t>
            </a:r>
            <a:r>
              <a:rPr lang="en-US" b="1" dirty="0" err="1">
                <a:solidFill>
                  <a:schemeClr val="tx1">
                    <a:lumMod val="95000"/>
                    <a:lumOff val="5000"/>
                  </a:schemeClr>
                </a:solidFill>
              </a:rPr>
              <a:t>Sharapova</a:t>
            </a:r>
            <a:r>
              <a:rPr lang="en-US" b="1" dirty="0">
                <a:solidFill>
                  <a:schemeClr val="tx1">
                    <a:lumMod val="95000"/>
                    <a:lumOff val="5000"/>
                  </a:schemeClr>
                </a:solidFill>
              </a:rPr>
              <a:t> </a:t>
            </a:r>
            <a:r>
              <a:rPr lang="en-US" dirty="0">
                <a:solidFill>
                  <a:schemeClr val="tx1">
                    <a:lumMod val="95000"/>
                    <a:lumOff val="5000"/>
                  </a:schemeClr>
                </a:solidFill>
              </a:rPr>
              <a:t>- </a:t>
            </a:r>
            <a:r>
              <a:rPr lang="en-US" dirty="0" err="1">
                <a:solidFill>
                  <a:schemeClr val="tx1">
                    <a:lumMod val="95000"/>
                    <a:lumOff val="5000"/>
                  </a:schemeClr>
                </a:solidFill>
              </a:rPr>
              <a:t>tenisere</a:t>
            </a:r>
            <a:r>
              <a:rPr lang="en-US" dirty="0">
                <a:solidFill>
                  <a:schemeClr val="tx1">
                    <a:lumMod val="95000"/>
                    <a:lumOff val="5000"/>
                  </a:schemeClr>
                </a:solidFill>
              </a:rPr>
              <a:t>, e </a:t>
            </a:r>
            <a:r>
              <a:rPr lang="en-US" dirty="0" err="1">
                <a:solidFill>
                  <a:schemeClr val="tx1">
                    <a:lumMod val="95000"/>
                    <a:lumOff val="5000"/>
                  </a:schemeClr>
                </a:solidFill>
              </a:rPr>
              <a:t>testuar</a:t>
            </a:r>
            <a:r>
              <a:rPr lang="en-US" dirty="0">
                <a:solidFill>
                  <a:schemeClr val="tx1">
                    <a:lumMod val="95000"/>
                    <a:lumOff val="5000"/>
                  </a:schemeClr>
                </a:solidFill>
              </a:rPr>
              <a:t> </a:t>
            </a:r>
            <a:r>
              <a:rPr lang="en-US" dirty="0" err="1">
                <a:solidFill>
                  <a:schemeClr val="tx1">
                    <a:lumMod val="95000"/>
                    <a:lumOff val="5000"/>
                  </a:schemeClr>
                </a:solidFill>
              </a:rPr>
              <a:t>si</a:t>
            </a:r>
            <a:r>
              <a:rPr lang="en-US" dirty="0">
                <a:solidFill>
                  <a:schemeClr val="tx1">
                    <a:lumMod val="95000"/>
                    <a:lumOff val="5000"/>
                  </a:schemeClr>
                </a:solidFill>
              </a:rPr>
              <a:t> doping </a:t>
            </a:r>
            <a:r>
              <a:rPr lang="en-US" dirty="0" err="1">
                <a:solidFill>
                  <a:schemeClr val="tx1">
                    <a:lumMod val="95000"/>
                    <a:lumOff val="5000"/>
                  </a:schemeClr>
                </a:solidFill>
              </a:rPr>
              <a:t>pozitive</a:t>
            </a:r>
            <a:r>
              <a:rPr lang="en-US" dirty="0">
                <a:solidFill>
                  <a:schemeClr val="tx1">
                    <a:lumMod val="95000"/>
                    <a:lumOff val="5000"/>
                  </a:schemeClr>
                </a:solidFill>
              </a:rPr>
              <a:t>, ka </a:t>
            </a:r>
            <a:r>
              <a:rPr lang="en-US" dirty="0" err="1">
                <a:solidFill>
                  <a:schemeClr val="tx1">
                    <a:lumMod val="95000"/>
                    <a:lumOff val="5000"/>
                  </a:schemeClr>
                </a:solidFill>
              </a:rPr>
              <a:t>përdorur</a:t>
            </a:r>
            <a:r>
              <a:rPr lang="en-US" dirty="0">
                <a:solidFill>
                  <a:schemeClr val="tx1">
                    <a:lumMod val="95000"/>
                    <a:lumOff val="5000"/>
                  </a:schemeClr>
                </a:solidFill>
              </a:rPr>
              <a:t> </a:t>
            </a:r>
            <a:r>
              <a:rPr lang="en-US" dirty="0" err="1">
                <a:solidFill>
                  <a:schemeClr val="tx1">
                    <a:lumMod val="95000"/>
                    <a:lumOff val="5000"/>
                  </a:schemeClr>
                </a:solidFill>
              </a:rPr>
              <a:t>ilaçin</a:t>
            </a:r>
            <a:r>
              <a:rPr lang="en-US" dirty="0">
                <a:solidFill>
                  <a:schemeClr val="tx1">
                    <a:lumMod val="95000"/>
                    <a:lumOff val="5000"/>
                  </a:schemeClr>
                </a:solidFill>
              </a:rPr>
              <a:t> </a:t>
            </a:r>
            <a:r>
              <a:rPr lang="en-US" dirty="0" err="1">
                <a:solidFill>
                  <a:schemeClr val="tx1">
                    <a:lumMod val="95000"/>
                    <a:lumOff val="5000"/>
                  </a:schemeClr>
                </a:solidFill>
              </a:rPr>
              <a:t>Meldonium</a:t>
            </a:r>
            <a:r>
              <a:rPr lang="en-US" dirty="0">
                <a:solidFill>
                  <a:schemeClr val="tx1">
                    <a:lumMod val="95000"/>
                    <a:lumOff val="5000"/>
                  </a:schemeClr>
                </a:solidFill>
              </a:rPr>
              <a:t>, </a:t>
            </a:r>
            <a:r>
              <a:rPr lang="en-US" dirty="0" err="1">
                <a:solidFill>
                  <a:schemeClr val="tx1">
                    <a:lumMod val="95000"/>
                    <a:lumOff val="5000"/>
                  </a:schemeClr>
                </a:solidFill>
              </a:rPr>
              <a:t>që</a:t>
            </a:r>
            <a:r>
              <a:rPr lang="en-US" dirty="0">
                <a:solidFill>
                  <a:schemeClr val="tx1">
                    <a:lumMod val="95000"/>
                    <a:lumOff val="5000"/>
                  </a:schemeClr>
                </a:solidFill>
              </a:rPr>
              <a:t> </a:t>
            </a:r>
            <a:r>
              <a:rPr lang="en-US" dirty="0" err="1">
                <a:solidFill>
                  <a:schemeClr val="tx1">
                    <a:lumMod val="95000"/>
                    <a:lumOff val="5000"/>
                  </a:schemeClr>
                </a:solidFill>
              </a:rPr>
              <a:t>nga</a:t>
            </a:r>
            <a:r>
              <a:rPr lang="en-US" dirty="0">
                <a:solidFill>
                  <a:schemeClr val="tx1">
                    <a:lumMod val="95000"/>
                    <a:lumOff val="5000"/>
                  </a:schemeClr>
                </a:solidFill>
              </a:rPr>
              <a:t> </a:t>
            </a:r>
            <a:r>
              <a:rPr lang="en-US" dirty="0" err="1">
                <a:solidFill>
                  <a:schemeClr val="tx1">
                    <a:lumMod val="95000"/>
                    <a:lumOff val="5000"/>
                  </a:schemeClr>
                </a:solidFill>
              </a:rPr>
              <a:t>viti</a:t>
            </a:r>
            <a:r>
              <a:rPr lang="en-US" dirty="0">
                <a:solidFill>
                  <a:schemeClr val="tx1">
                    <a:lumMod val="95000"/>
                    <a:lumOff val="5000"/>
                  </a:schemeClr>
                </a:solidFill>
              </a:rPr>
              <a:t> 2006, </a:t>
            </a:r>
            <a:r>
              <a:rPr lang="en-US" dirty="0" err="1">
                <a:solidFill>
                  <a:schemeClr val="tx1">
                    <a:lumMod val="95000"/>
                    <a:lumOff val="5000"/>
                  </a:schemeClr>
                </a:solidFill>
              </a:rPr>
              <a:t>ndërsa</a:t>
            </a:r>
            <a:r>
              <a:rPr lang="en-US" dirty="0">
                <a:solidFill>
                  <a:schemeClr val="tx1">
                    <a:lumMod val="95000"/>
                    <a:lumOff val="5000"/>
                  </a:schemeClr>
                </a:solidFill>
              </a:rPr>
              <a:t> </a:t>
            </a:r>
            <a:r>
              <a:rPr lang="en-US" dirty="0" err="1">
                <a:solidFill>
                  <a:schemeClr val="tx1">
                    <a:lumMod val="95000"/>
                    <a:lumOff val="5000"/>
                  </a:schemeClr>
                </a:solidFill>
              </a:rPr>
              <a:t>është</a:t>
            </a:r>
            <a:r>
              <a:rPr lang="en-US" dirty="0">
                <a:solidFill>
                  <a:schemeClr val="tx1">
                    <a:lumMod val="95000"/>
                    <a:lumOff val="5000"/>
                  </a:schemeClr>
                </a:solidFill>
              </a:rPr>
              <a:t> </a:t>
            </a:r>
            <a:r>
              <a:rPr lang="en-US" dirty="0" err="1">
                <a:solidFill>
                  <a:schemeClr val="tx1">
                    <a:lumMod val="95000"/>
                    <a:lumOff val="5000"/>
                  </a:schemeClr>
                </a:solidFill>
              </a:rPr>
              <a:t>zënë</a:t>
            </a:r>
            <a:r>
              <a:rPr lang="en-US" dirty="0">
                <a:solidFill>
                  <a:schemeClr val="tx1">
                    <a:lumMod val="95000"/>
                    <a:lumOff val="5000"/>
                  </a:schemeClr>
                </a:solidFill>
              </a:rPr>
              <a:t> me </a:t>
            </a:r>
            <a:r>
              <a:rPr lang="en-US" dirty="0" err="1">
                <a:solidFill>
                  <a:schemeClr val="tx1">
                    <a:lumMod val="95000"/>
                    <a:lumOff val="5000"/>
                  </a:schemeClr>
                </a:solidFill>
              </a:rPr>
              <a:t>vonesë</a:t>
            </a:r>
            <a:r>
              <a:rPr lang="en-US" dirty="0">
                <a:solidFill>
                  <a:schemeClr val="tx1">
                    <a:lumMod val="95000"/>
                    <a:lumOff val="5000"/>
                  </a:schemeClr>
                </a:solidFill>
              </a:rPr>
              <a:t> </a:t>
            </a:r>
            <a:r>
              <a:rPr lang="en-US" dirty="0" err="1">
                <a:solidFill>
                  <a:schemeClr val="tx1">
                    <a:lumMod val="95000"/>
                    <a:lumOff val="5000"/>
                  </a:schemeClr>
                </a:solidFill>
              </a:rPr>
              <a:t>dhe</a:t>
            </a:r>
            <a:r>
              <a:rPr lang="en-US" dirty="0">
                <a:solidFill>
                  <a:schemeClr val="tx1">
                    <a:lumMod val="95000"/>
                    <a:lumOff val="5000"/>
                  </a:schemeClr>
                </a:solidFill>
              </a:rPr>
              <a:t> </a:t>
            </a:r>
            <a:r>
              <a:rPr lang="en-US" dirty="0" err="1">
                <a:solidFill>
                  <a:schemeClr val="tx1">
                    <a:lumMod val="95000"/>
                    <a:lumOff val="5000"/>
                  </a:schemeClr>
                </a:solidFill>
              </a:rPr>
              <a:t>dënuar</a:t>
            </a:r>
            <a:r>
              <a:rPr lang="en-US" dirty="0">
                <a:solidFill>
                  <a:schemeClr val="tx1">
                    <a:lumMod val="95000"/>
                    <a:lumOff val="5000"/>
                  </a:schemeClr>
                </a:solidFill>
              </a:rPr>
              <a:t> </a:t>
            </a:r>
            <a:r>
              <a:rPr lang="en-US" dirty="0" err="1">
                <a:solidFill>
                  <a:schemeClr val="tx1">
                    <a:lumMod val="95000"/>
                    <a:lumOff val="5000"/>
                  </a:schemeClr>
                </a:solidFill>
              </a:rPr>
              <a:t>nga</a:t>
            </a:r>
            <a:r>
              <a:rPr lang="en-US" dirty="0">
                <a:solidFill>
                  <a:schemeClr val="tx1">
                    <a:lumMod val="95000"/>
                    <a:lumOff val="5000"/>
                  </a:schemeClr>
                </a:solidFill>
              </a:rPr>
              <a:t> WADA </a:t>
            </a:r>
            <a:r>
              <a:rPr lang="en-US" dirty="0" err="1">
                <a:solidFill>
                  <a:schemeClr val="tx1">
                    <a:lumMod val="95000"/>
                    <a:lumOff val="5000"/>
                  </a:schemeClr>
                </a:solidFill>
              </a:rPr>
              <a:t>në</a:t>
            </a:r>
            <a:r>
              <a:rPr lang="en-US" dirty="0">
                <a:solidFill>
                  <a:schemeClr val="tx1">
                    <a:lumMod val="95000"/>
                    <a:lumOff val="5000"/>
                  </a:schemeClr>
                </a:solidFill>
              </a:rPr>
              <a:t> </a:t>
            </a:r>
            <a:r>
              <a:rPr lang="en-US" dirty="0" err="1">
                <a:solidFill>
                  <a:schemeClr val="tx1">
                    <a:lumMod val="95000"/>
                    <a:lumOff val="5000"/>
                  </a:schemeClr>
                </a:solidFill>
              </a:rPr>
              <a:t>vitin</a:t>
            </a:r>
            <a:r>
              <a:rPr lang="en-US" dirty="0">
                <a:solidFill>
                  <a:schemeClr val="tx1">
                    <a:lumMod val="95000"/>
                    <a:lumOff val="5000"/>
                  </a:schemeClr>
                </a:solidFill>
              </a:rPr>
              <a:t> 2016.</a:t>
            </a:r>
          </a:p>
          <a:p>
            <a:pPr algn="just"/>
            <a:r>
              <a:rPr lang="en-US" b="1" dirty="0">
                <a:solidFill>
                  <a:schemeClr val="tx1">
                    <a:lumMod val="95000"/>
                    <a:lumOff val="5000"/>
                  </a:schemeClr>
                </a:solidFill>
              </a:rPr>
              <a:t>Nicholas </a:t>
            </a:r>
            <a:r>
              <a:rPr lang="en-US" b="1" dirty="0" err="1">
                <a:solidFill>
                  <a:schemeClr val="tx1">
                    <a:lumMod val="95000"/>
                    <a:lumOff val="5000"/>
                  </a:schemeClr>
                </a:solidFill>
              </a:rPr>
              <a:t>Delpopolo</a:t>
            </a:r>
            <a:r>
              <a:rPr lang="en-US" b="1" dirty="0">
                <a:solidFill>
                  <a:schemeClr val="tx1">
                    <a:lumMod val="95000"/>
                    <a:lumOff val="5000"/>
                  </a:schemeClr>
                </a:solidFill>
              </a:rPr>
              <a:t> </a:t>
            </a:r>
            <a:r>
              <a:rPr lang="en-US" dirty="0">
                <a:solidFill>
                  <a:schemeClr val="tx1">
                    <a:lumMod val="95000"/>
                    <a:lumOff val="5000"/>
                  </a:schemeClr>
                </a:solidFill>
              </a:rPr>
              <a:t>- </a:t>
            </a:r>
            <a:r>
              <a:rPr lang="en-US" dirty="0" err="1">
                <a:solidFill>
                  <a:schemeClr val="tx1">
                    <a:lumMod val="95000"/>
                    <a:lumOff val="5000"/>
                  </a:schemeClr>
                </a:solidFill>
              </a:rPr>
              <a:t>xhudist</a:t>
            </a:r>
            <a:r>
              <a:rPr lang="en-US" dirty="0">
                <a:solidFill>
                  <a:schemeClr val="tx1">
                    <a:lumMod val="95000"/>
                    <a:lumOff val="5000"/>
                  </a:schemeClr>
                </a:solidFill>
              </a:rPr>
              <a:t>, i </a:t>
            </a:r>
            <a:r>
              <a:rPr lang="en-US" dirty="0" err="1">
                <a:solidFill>
                  <a:schemeClr val="tx1">
                    <a:lumMod val="95000"/>
                    <a:lumOff val="5000"/>
                  </a:schemeClr>
                </a:solidFill>
              </a:rPr>
              <a:t>testuar</a:t>
            </a:r>
            <a:r>
              <a:rPr lang="en-US" dirty="0">
                <a:solidFill>
                  <a:schemeClr val="tx1">
                    <a:lumMod val="95000"/>
                    <a:lumOff val="5000"/>
                  </a:schemeClr>
                </a:solidFill>
              </a:rPr>
              <a:t> </a:t>
            </a:r>
            <a:r>
              <a:rPr lang="en-US" dirty="0" err="1">
                <a:solidFill>
                  <a:schemeClr val="tx1">
                    <a:lumMod val="95000"/>
                    <a:lumOff val="5000"/>
                  </a:schemeClr>
                </a:solidFill>
              </a:rPr>
              <a:t>si</a:t>
            </a:r>
            <a:r>
              <a:rPr lang="en-US" dirty="0">
                <a:solidFill>
                  <a:schemeClr val="tx1">
                    <a:lumMod val="95000"/>
                    <a:lumOff val="5000"/>
                  </a:schemeClr>
                </a:solidFill>
              </a:rPr>
              <a:t> doping </a:t>
            </a:r>
            <a:r>
              <a:rPr lang="en-US" dirty="0" err="1">
                <a:solidFill>
                  <a:schemeClr val="tx1">
                    <a:lumMod val="95000"/>
                    <a:lumOff val="5000"/>
                  </a:schemeClr>
                </a:solidFill>
              </a:rPr>
              <a:t>pozitiv</a:t>
            </a:r>
            <a:r>
              <a:rPr lang="en-US" dirty="0">
                <a:solidFill>
                  <a:schemeClr val="tx1">
                    <a:lumMod val="95000"/>
                    <a:lumOff val="5000"/>
                  </a:schemeClr>
                </a:solidFill>
              </a:rPr>
              <a:t>, ka </a:t>
            </a:r>
            <a:r>
              <a:rPr lang="en-US" dirty="0" err="1">
                <a:solidFill>
                  <a:schemeClr val="tx1">
                    <a:lumMod val="95000"/>
                    <a:lumOff val="5000"/>
                  </a:schemeClr>
                </a:solidFill>
              </a:rPr>
              <a:t>përdorur</a:t>
            </a:r>
            <a:r>
              <a:rPr lang="en-US" dirty="0">
                <a:solidFill>
                  <a:schemeClr val="tx1">
                    <a:lumMod val="95000"/>
                    <a:lumOff val="5000"/>
                  </a:schemeClr>
                </a:solidFill>
              </a:rPr>
              <a:t> </a:t>
            </a:r>
            <a:r>
              <a:rPr lang="en-US" dirty="0" err="1">
                <a:solidFill>
                  <a:schemeClr val="tx1">
                    <a:lumMod val="95000"/>
                    <a:lumOff val="5000"/>
                  </a:schemeClr>
                </a:solidFill>
              </a:rPr>
              <a:t>Kanabis</a:t>
            </a:r>
            <a:r>
              <a:rPr lang="en-US" dirty="0">
                <a:solidFill>
                  <a:schemeClr val="tx1">
                    <a:lumMod val="95000"/>
                    <a:lumOff val="5000"/>
                  </a:schemeClr>
                </a:solidFill>
              </a:rPr>
              <a:t> </a:t>
            </a:r>
            <a:r>
              <a:rPr lang="en-US" dirty="0" err="1">
                <a:solidFill>
                  <a:schemeClr val="tx1">
                    <a:lumMod val="95000"/>
                    <a:lumOff val="5000"/>
                  </a:schemeClr>
                </a:solidFill>
              </a:rPr>
              <a:t>vite</a:t>
            </a:r>
            <a:r>
              <a:rPr lang="en-US" dirty="0">
                <a:solidFill>
                  <a:schemeClr val="tx1">
                    <a:lumMod val="95000"/>
                    <a:lumOff val="5000"/>
                  </a:schemeClr>
                </a:solidFill>
              </a:rPr>
              <a:t> me </a:t>
            </a:r>
            <a:r>
              <a:rPr lang="en-US" dirty="0" err="1">
                <a:solidFill>
                  <a:schemeClr val="tx1">
                    <a:lumMod val="95000"/>
                    <a:lumOff val="5000"/>
                  </a:schemeClr>
                </a:solidFill>
              </a:rPr>
              <a:t>rradhë</a:t>
            </a:r>
            <a:r>
              <a:rPr lang="en-US" dirty="0">
                <a:solidFill>
                  <a:schemeClr val="tx1">
                    <a:lumMod val="95000"/>
                    <a:lumOff val="5000"/>
                  </a:schemeClr>
                </a:solidFill>
              </a:rPr>
              <a:t>, </a:t>
            </a:r>
            <a:r>
              <a:rPr lang="en-US" dirty="0" err="1">
                <a:solidFill>
                  <a:schemeClr val="tx1">
                    <a:lumMod val="95000"/>
                    <a:lumOff val="5000"/>
                  </a:schemeClr>
                </a:solidFill>
              </a:rPr>
              <a:t>është</a:t>
            </a:r>
            <a:r>
              <a:rPr lang="en-US" dirty="0">
                <a:solidFill>
                  <a:schemeClr val="tx1">
                    <a:lumMod val="95000"/>
                    <a:lumOff val="5000"/>
                  </a:schemeClr>
                </a:solidFill>
              </a:rPr>
              <a:t> </a:t>
            </a:r>
            <a:r>
              <a:rPr lang="en-US" dirty="0" err="1">
                <a:solidFill>
                  <a:schemeClr val="tx1">
                    <a:lumMod val="95000"/>
                    <a:lumOff val="5000"/>
                  </a:schemeClr>
                </a:solidFill>
              </a:rPr>
              <a:t>dënuar</a:t>
            </a:r>
            <a:r>
              <a:rPr lang="en-US" dirty="0">
                <a:solidFill>
                  <a:schemeClr val="tx1">
                    <a:lumMod val="95000"/>
                    <a:lumOff val="5000"/>
                  </a:schemeClr>
                </a:solidFill>
              </a:rPr>
              <a:t> </a:t>
            </a:r>
            <a:r>
              <a:rPr lang="en-US" dirty="0" err="1">
                <a:solidFill>
                  <a:schemeClr val="tx1">
                    <a:lumMod val="95000"/>
                    <a:lumOff val="5000"/>
                  </a:schemeClr>
                </a:solidFill>
              </a:rPr>
              <a:t>nga</a:t>
            </a:r>
            <a:r>
              <a:rPr lang="en-US" dirty="0">
                <a:solidFill>
                  <a:schemeClr val="tx1">
                    <a:lumMod val="95000"/>
                    <a:lumOff val="5000"/>
                  </a:schemeClr>
                </a:solidFill>
              </a:rPr>
              <a:t> KON </a:t>
            </a:r>
            <a:r>
              <a:rPr lang="en-US" dirty="0" err="1">
                <a:solidFill>
                  <a:schemeClr val="tx1">
                    <a:lumMod val="95000"/>
                    <a:lumOff val="5000"/>
                  </a:schemeClr>
                </a:solidFill>
              </a:rPr>
              <a:t>në</a:t>
            </a:r>
            <a:r>
              <a:rPr lang="en-US" dirty="0">
                <a:solidFill>
                  <a:schemeClr val="tx1">
                    <a:lumMod val="95000"/>
                    <a:lumOff val="5000"/>
                  </a:schemeClr>
                </a:solidFill>
              </a:rPr>
              <a:t> </a:t>
            </a:r>
            <a:r>
              <a:rPr lang="en-US" dirty="0" err="1">
                <a:solidFill>
                  <a:schemeClr val="tx1">
                    <a:lumMod val="95000"/>
                    <a:lumOff val="5000"/>
                  </a:schemeClr>
                </a:solidFill>
              </a:rPr>
              <a:t>vitin</a:t>
            </a:r>
            <a:r>
              <a:rPr lang="en-US" dirty="0">
                <a:solidFill>
                  <a:schemeClr val="tx1">
                    <a:lumMod val="95000"/>
                    <a:lumOff val="5000"/>
                  </a:schemeClr>
                </a:solidFill>
              </a:rPr>
              <a:t> 2012, </a:t>
            </a:r>
            <a:r>
              <a:rPr lang="en-US" dirty="0" err="1">
                <a:solidFill>
                  <a:schemeClr val="tx1">
                    <a:lumMod val="95000"/>
                    <a:lumOff val="5000"/>
                  </a:schemeClr>
                </a:solidFill>
              </a:rPr>
              <a:t>i</a:t>
            </a:r>
            <a:r>
              <a:rPr lang="en-US" dirty="0">
                <a:solidFill>
                  <a:schemeClr val="tx1">
                    <a:lumMod val="95000"/>
                    <a:lumOff val="5000"/>
                  </a:schemeClr>
                </a:solidFill>
              </a:rPr>
              <a:t> </a:t>
            </a:r>
            <a:r>
              <a:rPr lang="en-US" dirty="0" err="1">
                <a:solidFill>
                  <a:schemeClr val="tx1">
                    <a:lumMod val="95000"/>
                    <a:lumOff val="5000"/>
                  </a:schemeClr>
                </a:solidFill>
              </a:rPr>
              <a:t>përjashtuar</a:t>
            </a:r>
            <a:r>
              <a:rPr lang="en-US" dirty="0">
                <a:solidFill>
                  <a:schemeClr val="tx1">
                    <a:lumMod val="95000"/>
                    <a:lumOff val="5000"/>
                  </a:schemeClr>
                </a:solidFill>
              </a:rPr>
              <a:t> </a:t>
            </a:r>
            <a:r>
              <a:rPr lang="en-US" dirty="0" err="1">
                <a:solidFill>
                  <a:schemeClr val="tx1">
                    <a:lumMod val="95000"/>
                    <a:lumOff val="5000"/>
                  </a:schemeClr>
                </a:solidFill>
              </a:rPr>
              <a:t>nga</a:t>
            </a:r>
            <a:r>
              <a:rPr lang="en-US" dirty="0">
                <a:solidFill>
                  <a:schemeClr val="tx1">
                    <a:lumMod val="95000"/>
                    <a:lumOff val="5000"/>
                  </a:schemeClr>
                </a:solidFill>
              </a:rPr>
              <a:t> </a:t>
            </a:r>
            <a:r>
              <a:rPr lang="en-US" dirty="0" err="1">
                <a:solidFill>
                  <a:schemeClr val="tx1">
                    <a:lumMod val="95000"/>
                    <a:lumOff val="5000"/>
                  </a:schemeClr>
                </a:solidFill>
              </a:rPr>
              <a:t>Lojërat</a:t>
            </a:r>
            <a:r>
              <a:rPr lang="en-US" dirty="0">
                <a:solidFill>
                  <a:schemeClr val="tx1">
                    <a:lumMod val="95000"/>
                    <a:lumOff val="5000"/>
                  </a:schemeClr>
                </a:solidFill>
              </a:rPr>
              <a:t> </a:t>
            </a:r>
            <a:r>
              <a:rPr lang="en-US" dirty="0" err="1">
                <a:solidFill>
                  <a:schemeClr val="tx1">
                    <a:lumMod val="95000"/>
                    <a:lumOff val="5000"/>
                  </a:schemeClr>
                </a:solidFill>
              </a:rPr>
              <a:t>Olimpike</a:t>
            </a:r>
            <a:r>
              <a:rPr lang="en-US" dirty="0">
                <a:solidFill>
                  <a:schemeClr val="tx1">
                    <a:lumMod val="95000"/>
                    <a:lumOff val="5000"/>
                  </a:schemeClr>
                </a:solidFill>
              </a:rPr>
              <a:t>. </a:t>
            </a:r>
            <a:endParaRPr lang="en-US" baseline="30000" dirty="0">
              <a:solidFill>
                <a:schemeClr val="tx1">
                  <a:lumMod val="95000"/>
                  <a:lumOff val="5000"/>
                </a:schemeClr>
              </a:solidFill>
            </a:endParaRPr>
          </a:p>
          <a:p>
            <a:pPr algn="just"/>
            <a:r>
              <a:rPr lang="en-US" b="1" dirty="0">
                <a:solidFill>
                  <a:schemeClr val="tx1">
                    <a:lumMod val="95000"/>
                    <a:lumOff val="5000"/>
                  </a:schemeClr>
                </a:solidFill>
              </a:rPr>
              <a:t>Chen </a:t>
            </a:r>
            <a:r>
              <a:rPr lang="en-US" b="1" dirty="0" err="1">
                <a:solidFill>
                  <a:schemeClr val="tx1">
                    <a:lumMod val="95000"/>
                    <a:lumOff val="5000"/>
                  </a:schemeClr>
                </a:solidFill>
              </a:rPr>
              <a:t>Xinyi</a:t>
            </a:r>
            <a:r>
              <a:rPr lang="en-US" b="1" dirty="0">
                <a:solidFill>
                  <a:schemeClr val="tx1">
                    <a:lumMod val="95000"/>
                    <a:lumOff val="5000"/>
                  </a:schemeClr>
                </a:solidFill>
              </a:rPr>
              <a:t> </a:t>
            </a:r>
            <a:r>
              <a:rPr lang="en-US" dirty="0">
                <a:solidFill>
                  <a:schemeClr val="tx1">
                    <a:lumMod val="95000"/>
                    <a:lumOff val="5000"/>
                  </a:schemeClr>
                </a:solidFill>
              </a:rPr>
              <a:t>- </a:t>
            </a:r>
            <a:r>
              <a:rPr lang="en-US" dirty="0" err="1">
                <a:solidFill>
                  <a:schemeClr val="tx1">
                    <a:lumMod val="95000"/>
                    <a:lumOff val="5000"/>
                  </a:schemeClr>
                </a:solidFill>
              </a:rPr>
              <a:t>notuese</a:t>
            </a:r>
            <a:r>
              <a:rPr lang="en-US" dirty="0">
                <a:solidFill>
                  <a:schemeClr val="tx1">
                    <a:lumMod val="95000"/>
                    <a:lumOff val="5000"/>
                  </a:schemeClr>
                </a:solidFill>
              </a:rPr>
              <a:t>, e </a:t>
            </a:r>
            <a:r>
              <a:rPr lang="en-US" dirty="0" err="1">
                <a:solidFill>
                  <a:schemeClr val="tx1">
                    <a:lumMod val="95000"/>
                    <a:lumOff val="5000"/>
                  </a:schemeClr>
                </a:solidFill>
              </a:rPr>
              <a:t>testuar</a:t>
            </a:r>
            <a:r>
              <a:rPr lang="en-US" dirty="0">
                <a:solidFill>
                  <a:schemeClr val="tx1">
                    <a:lumMod val="95000"/>
                    <a:lumOff val="5000"/>
                  </a:schemeClr>
                </a:solidFill>
              </a:rPr>
              <a:t> </a:t>
            </a:r>
            <a:r>
              <a:rPr lang="en-US" dirty="0" err="1">
                <a:solidFill>
                  <a:schemeClr val="tx1">
                    <a:lumMod val="95000"/>
                    <a:lumOff val="5000"/>
                  </a:schemeClr>
                </a:solidFill>
              </a:rPr>
              <a:t>si</a:t>
            </a:r>
            <a:r>
              <a:rPr lang="en-US" dirty="0">
                <a:solidFill>
                  <a:schemeClr val="tx1">
                    <a:lumMod val="95000"/>
                    <a:lumOff val="5000"/>
                  </a:schemeClr>
                </a:solidFill>
              </a:rPr>
              <a:t> doping </a:t>
            </a:r>
            <a:r>
              <a:rPr lang="en-US" dirty="0" err="1">
                <a:solidFill>
                  <a:schemeClr val="tx1">
                    <a:lumMod val="95000"/>
                    <a:lumOff val="5000"/>
                  </a:schemeClr>
                </a:solidFill>
              </a:rPr>
              <a:t>pozitiv</a:t>
            </a:r>
            <a:r>
              <a:rPr lang="en-US" dirty="0">
                <a:solidFill>
                  <a:schemeClr val="tx1">
                    <a:lumMod val="95000"/>
                    <a:lumOff val="5000"/>
                  </a:schemeClr>
                </a:solidFill>
              </a:rPr>
              <a:t>, ka </a:t>
            </a:r>
            <a:r>
              <a:rPr lang="en-US" dirty="0" err="1">
                <a:solidFill>
                  <a:schemeClr val="tx1">
                    <a:lumMod val="95000"/>
                    <a:lumOff val="5000"/>
                  </a:schemeClr>
                </a:solidFill>
              </a:rPr>
              <a:t>përdorur</a:t>
            </a:r>
            <a:r>
              <a:rPr lang="en-US" dirty="0">
                <a:solidFill>
                  <a:schemeClr val="tx1">
                    <a:lumMod val="95000"/>
                    <a:lumOff val="5000"/>
                  </a:schemeClr>
                </a:solidFill>
              </a:rPr>
              <a:t> </a:t>
            </a:r>
            <a:r>
              <a:rPr lang="en-US" dirty="0" err="1">
                <a:solidFill>
                  <a:schemeClr val="tx1">
                    <a:lumMod val="95000"/>
                    <a:lumOff val="5000"/>
                  </a:schemeClr>
                </a:solidFill>
              </a:rPr>
              <a:t>diuretikun</a:t>
            </a:r>
            <a:r>
              <a:rPr lang="en-US" dirty="0">
                <a:solidFill>
                  <a:schemeClr val="tx1">
                    <a:lumMod val="95000"/>
                    <a:lumOff val="5000"/>
                  </a:schemeClr>
                </a:solidFill>
              </a:rPr>
              <a:t> </a:t>
            </a:r>
            <a:r>
              <a:rPr lang="en-US" dirty="0" err="1">
                <a:solidFill>
                  <a:schemeClr val="tx1">
                    <a:lumMod val="95000"/>
                    <a:lumOff val="5000"/>
                  </a:schemeClr>
                </a:solidFill>
              </a:rPr>
              <a:t>Hydrochlortiazid</a:t>
            </a:r>
            <a:r>
              <a:rPr lang="en-US" dirty="0">
                <a:solidFill>
                  <a:schemeClr val="tx1">
                    <a:lumMod val="95000"/>
                    <a:lumOff val="5000"/>
                  </a:schemeClr>
                </a:solidFill>
              </a:rPr>
              <a:t>, </a:t>
            </a:r>
            <a:r>
              <a:rPr lang="en-US" dirty="0" err="1">
                <a:solidFill>
                  <a:schemeClr val="tx1">
                    <a:lumMod val="95000"/>
                    <a:lumOff val="5000"/>
                  </a:schemeClr>
                </a:solidFill>
              </a:rPr>
              <a:t>është</a:t>
            </a:r>
            <a:r>
              <a:rPr lang="en-US" dirty="0">
                <a:solidFill>
                  <a:schemeClr val="tx1">
                    <a:lumMod val="95000"/>
                    <a:lumOff val="5000"/>
                  </a:schemeClr>
                </a:solidFill>
              </a:rPr>
              <a:t> </a:t>
            </a:r>
            <a:r>
              <a:rPr lang="en-US" dirty="0" err="1">
                <a:solidFill>
                  <a:schemeClr val="tx1">
                    <a:lumMod val="95000"/>
                    <a:lumOff val="5000"/>
                  </a:schemeClr>
                </a:solidFill>
              </a:rPr>
              <a:t>dënuar</a:t>
            </a:r>
            <a:r>
              <a:rPr lang="en-US" dirty="0">
                <a:solidFill>
                  <a:schemeClr val="tx1">
                    <a:lumMod val="95000"/>
                    <a:lumOff val="5000"/>
                  </a:schemeClr>
                </a:solidFill>
              </a:rPr>
              <a:t> </a:t>
            </a:r>
            <a:r>
              <a:rPr lang="en-US" dirty="0" err="1">
                <a:solidFill>
                  <a:schemeClr val="tx1">
                    <a:lumMod val="95000"/>
                    <a:lumOff val="5000"/>
                  </a:schemeClr>
                </a:solidFill>
              </a:rPr>
              <a:t>nga</a:t>
            </a:r>
            <a:r>
              <a:rPr lang="en-US" dirty="0">
                <a:solidFill>
                  <a:schemeClr val="tx1">
                    <a:lumMod val="95000"/>
                    <a:lumOff val="5000"/>
                  </a:schemeClr>
                </a:solidFill>
              </a:rPr>
              <a:t> KON </a:t>
            </a:r>
            <a:r>
              <a:rPr lang="en-US" dirty="0" err="1">
                <a:solidFill>
                  <a:schemeClr val="tx1">
                    <a:lumMod val="95000"/>
                    <a:lumOff val="5000"/>
                  </a:schemeClr>
                </a:solidFill>
              </a:rPr>
              <a:t>dhe</a:t>
            </a:r>
            <a:r>
              <a:rPr lang="en-US" dirty="0">
                <a:solidFill>
                  <a:schemeClr val="tx1">
                    <a:lumMod val="95000"/>
                    <a:lumOff val="5000"/>
                  </a:schemeClr>
                </a:solidFill>
              </a:rPr>
              <a:t> </a:t>
            </a:r>
            <a:r>
              <a:rPr lang="en-US" dirty="0" err="1">
                <a:solidFill>
                  <a:schemeClr val="tx1">
                    <a:lumMod val="95000"/>
                    <a:lumOff val="5000"/>
                  </a:schemeClr>
                </a:solidFill>
              </a:rPr>
              <a:t>përjashtuar</a:t>
            </a:r>
            <a:r>
              <a:rPr lang="en-US" dirty="0">
                <a:solidFill>
                  <a:schemeClr val="tx1">
                    <a:lumMod val="95000"/>
                    <a:lumOff val="5000"/>
                  </a:schemeClr>
                </a:solidFill>
              </a:rPr>
              <a:t> </a:t>
            </a:r>
            <a:r>
              <a:rPr lang="en-US" dirty="0" err="1">
                <a:solidFill>
                  <a:schemeClr val="tx1">
                    <a:lumMod val="95000"/>
                    <a:lumOff val="5000"/>
                  </a:schemeClr>
                </a:solidFill>
              </a:rPr>
              <a:t>nga</a:t>
            </a:r>
            <a:r>
              <a:rPr lang="en-US" dirty="0">
                <a:solidFill>
                  <a:schemeClr val="tx1">
                    <a:lumMod val="95000"/>
                    <a:lumOff val="5000"/>
                  </a:schemeClr>
                </a:solidFill>
              </a:rPr>
              <a:t> </a:t>
            </a:r>
            <a:r>
              <a:rPr lang="en-US" dirty="0" err="1">
                <a:solidFill>
                  <a:schemeClr val="tx1">
                    <a:lumMod val="95000"/>
                    <a:lumOff val="5000"/>
                  </a:schemeClr>
                </a:solidFill>
              </a:rPr>
              <a:t>Lojërat</a:t>
            </a:r>
            <a:r>
              <a:rPr lang="en-US" dirty="0">
                <a:solidFill>
                  <a:schemeClr val="tx1">
                    <a:lumMod val="95000"/>
                    <a:lumOff val="5000"/>
                  </a:schemeClr>
                </a:solidFill>
              </a:rPr>
              <a:t> </a:t>
            </a:r>
            <a:r>
              <a:rPr lang="en-US" dirty="0" err="1">
                <a:solidFill>
                  <a:schemeClr val="tx1">
                    <a:lumMod val="95000"/>
                    <a:lumOff val="5000"/>
                  </a:schemeClr>
                </a:solidFill>
              </a:rPr>
              <a:t>Olimpike</a:t>
            </a:r>
            <a:r>
              <a:rPr lang="en-US" dirty="0">
                <a:solidFill>
                  <a:schemeClr val="tx1">
                    <a:lumMod val="95000"/>
                    <a:lumOff val="5000"/>
                  </a:schemeClr>
                </a:solidFill>
              </a:rPr>
              <a:t> - Rio.</a:t>
            </a:r>
          </a:p>
          <a:p>
            <a:pPr algn="just"/>
            <a:r>
              <a:rPr lang="en-US" b="1" dirty="0">
                <a:solidFill>
                  <a:schemeClr val="tx1">
                    <a:lumMod val="95000"/>
                    <a:lumOff val="5000"/>
                  </a:schemeClr>
                </a:solidFill>
              </a:rPr>
              <a:t>Marion Jones </a:t>
            </a:r>
            <a:r>
              <a:rPr lang="en-US" dirty="0">
                <a:solidFill>
                  <a:schemeClr val="tx1">
                    <a:lumMod val="95000"/>
                    <a:lumOff val="5000"/>
                  </a:schemeClr>
                </a:solidFill>
              </a:rPr>
              <a:t>- </a:t>
            </a:r>
            <a:r>
              <a:rPr lang="en-US" dirty="0" err="1">
                <a:solidFill>
                  <a:schemeClr val="tx1">
                    <a:lumMod val="95000"/>
                    <a:lumOff val="5000"/>
                  </a:schemeClr>
                </a:solidFill>
              </a:rPr>
              <a:t>atlete</a:t>
            </a:r>
            <a:r>
              <a:rPr lang="en-US" dirty="0">
                <a:solidFill>
                  <a:schemeClr val="tx1">
                    <a:lumMod val="95000"/>
                    <a:lumOff val="5000"/>
                  </a:schemeClr>
                </a:solidFill>
              </a:rPr>
              <a:t>, </a:t>
            </a:r>
            <a:r>
              <a:rPr lang="en-US" dirty="0" err="1">
                <a:solidFill>
                  <a:schemeClr val="tx1">
                    <a:lumMod val="95000"/>
                    <a:lumOff val="5000"/>
                  </a:schemeClr>
                </a:solidFill>
              </a:rPr>
              <a:t>vrapuese</a:t>
            </a:r>
            <a:r>
              <a:rPr lang="en-US" dirty="0">
                <a:solidFill>
                  <a:schemeClr val="tx1">
                    <a:lumMod val="95000"/>
                    <a:lumOff val="5000"/>
                  </a:schemeClr>
                </a:solidFill>
              </a:rPr>
              <a:t>, e </a:t>
            </a:r>
            <a:r>
              <a:rPr lang="en-US" dirty="0" err="1">
                <a:solidFill>
                  <a:schemeClr val="tx1">
                    <a:lumMod val="95000"/>
                    <a:lumOff val="5000"/>
                  </a:schemeClr>
                </a:solidFill>
              </a:rPr>
              <a:t>testuar</a:t>
            </a:r>
            <a:r>
              <a:rPr lang="en-US" dirty="0">
                <a:solidFill>
                  <a:schemeClr val="tx1">
                    <a:lumMod val="95000"/>
                    <a:lumOff val="5000"/>
                  </a:schemeClr>
                </a:solidFill>
              </a:rPr>
              <a:t> </a:t>
            </a:r>
            <a:r>
              <a:rPr lang="en-US" dirty="0" err="1">
                <a:solidFill>
                  <a:schemeClr val="tx1">
                    <a:lumMod val="95000"/>
                    <a:lumOff val="5000"/>
                  </a:schemeClr>
                </a:solidFill>
              </a:rPr>
              <a:t>si</a:t>
            </a:r>
            <a:r>
              <a:rPr lang="en-US" dirty="0">
                <a:solidFill>
                  <a:schemeClr val="tx1">
                    <a:lumMod val="95000"/>
                    <a:lumOff val="5000"/>
                  </a:schemeClr>
                </a:solidFill>
              </a:rPr>
              <a:t> doping </a:t>
            </a:r>
            <a:r>
              <a:rPr lang="en-US" dirty="0" err="1">
                <a:solidFill>
                  <a:schemeClr val="tx1">
                    <a:lumMod val="95000"/>
                    <a:lumOff val="5000"/>
                  </a:schemeClr>
                </a:solidFill>
              </a:rPr>
              <a:t>pozitive</a:t>
            </a:r>
            <a:r>
              <a:rPr lang="en-US" dirty="0">
                <a:solidFill>
                  <a:schemeClr val="tx1">
                    <a:lumMod val="95000"/>
                    <a:lumOff val="5000"/>
                  </a:schemeClr>
                </a:solidFill>
              </a:rPr>
              <a:t>, ka </a:t>
            </a:r>
            <a:r>
              <a:rPr lang="en-US" dirty="0" err="1">
                <a:solidFill>
                  <a:schemeClr val="tx1">
                    <a:lumMod val="95000"/>
                    <a:lumOff val="5000"/>
                  </a:schemeClr>
                </a:solidFill>
              </a:rPr>
              <a:t>përdorur</a:t>
            </a:r>
            <a:r>
              <a:rPr lang="en-US" dirty="0">
                <a:solidFill>
                  <a:schemeClr val="tx1">
                    <a:lumMod val="95000"/>
                    <a:lumOff val="5000"/>
                  </a:schemeClr>
                </a:solidFill>
              </a:rPr>
              <a:t> </a:t>
            </a:r>
            <a:r>
              <a:rPr lang="en-US" dirty="0" err="1">
                <a:solidFill>
                  <a:schemeClr val="tx1">
                    <a:lumMod val="95000"/>
                    <a:lumOff val="5000"/>
                  </a:schemeClr>
                </a:solidFill>
              </a:rPr>
              <a:t>Steroide</a:t>
            </a:r>
            <a:r>
              <a:rPr lang="en-US" dirty="0">
                <a:solidFill>
                  <a:schemeClr val="tx1">
                    <a:lumMod val="95000"/>
                    <a:lumOff val="5000"/>
                  </a:schemeClr>
                </a:solidFill>
              </a:rPr>
              <a:t>, </a:t>
            </a:r>
            <a:r>
              <a:rPr lang="en-US" dirty="0" err="1">
                <a:solidFill>
                  <a:schemeClr val="tx1">
                    <a:lumMod val="95000"/>
                    <a:lumOff val="5000"/>
                  </a:schemeClr>
                </a:solidFill>
              </a:rPr>
              <a:t>dhe</a:t>
            </a:r>
            <a:r>
              <a:rPr lang="en-US" dirty="0">
                <a:solidFill>
                  <a:schemeClr val="tx1">
                    <a:lumMod val="95000"/>
                    <a:lumOff val="5000"/>
                  </a:schemeClr>
                </a:solidFill>
              </a:rPr>
              <a:t> </a:t>
            </a:r>
            <a:r>
              <a:rPr lang="en-US" dirty="0" err="1">
                <a:solidFill>
                  <a:schemeClr val="tx1">
                    <a:lumMod val="95000"/>
                    <a:lumOff val="5000"/>
                  </a:schemeClr>
                </a:solidFill>
              </a:rPr>
              <a:t>është</a:t>
            </a:r>
            <a:r>
              <a:rPr lang="en-US" dirty="0">
                <a:solidFill>
                  <a:schemeClr val="tx1">
                    <a:lumMod val="95000"/>
                    <a:lumOff val="5000"/>
                  </a:schemeClr>
                </a:solidFill>
              </a:rPr>
              <a:t> </a:t>
            </a:r>
            <a:r>
              <a:rPr lang="en-US" dirty="0" err="1">
                <a:solidFill>
                  <a:schemeClr val="tx1">
                    <a:lumMod val="95000"/>
                    <a:lumOff val="5000"/>
                  </a:schemeClr>
                </a:solidFill>
              </a:rPr>
              <a:t>dënuar</a:t>
            </a:r>
            <a:r>
              <a:rPr lang="en-US" dirty="0">
                <a:solidFill>
                  <a:schemeClr val="tx1">
                    <a:lumMod val="95000"/>
                    <a:lumOff val="5000"/>
                  </a:schemeClr>
                </a:solidFill>
              </a:rPr>
              <a:t> </a:t>
            </a:r>
            <a:r>
              <a:rPr lang="en-US" dirty="0" err="1">
                <a:solidFill>
                  <a:schemeClr val="tx1">
                    <a:lumMod val="95000"/>
                    <a:lumOff val="5000"/>
                  </a:schemeClr>
                </a:solidFill>
              </a:rPr>
              <a:t>nga</a:t>
            </a:r>
            <a:r>
              <a:rPr lang="en-US" dirty="0">
                <a:solidFill>
                  <a:schemeClr val="tx1">
                    <a:lumMod val="95000"/>
                    <a:lumOff val="5000"/>
                  </a:schemeClr>
                </a:solidFill>
              </a:rPr>
              <a:t> </a:t>
            </a:r>
            <a:r>
              <a:rPr lang="en-US" dirty="0" err="1">
                <a:solidFill>
                  <a:schemeClr val="tx1">
                    <a:lumMod val="95000"/>
                    <a:lumOff val="5000"/>
                  </a:schemeClr>
                </a:solidFill>
              </a:rPr>
              <a:t>të</a:t>
            </a:r>
            <a:r>
              <a:rPr lang="en-US" dirty="0">
                <a:solidFill>
                  <a:schemeClr val="tx1">
                    <a:lumMod val="95000"/>
                    <a:lumOff val="5000"/>
                  </a:schemeClr>
                </a:solidFill>
              </a:rPr>
              <a:t> </a:t>
            </a:r>
            <a:r>
              <a:rPr lang="en-US" dirty="0" err="1">
                <a:solidFill>
                  <a:schemeClr val="tx1">
                    <a:lumMod val="95000"/>
                    <a:lumOff val="5000"/>
                  </a:schemeClr>
                </a:solidFill>
              </a:rPr>
              <a:t>gjitha</a:t>
            </a:r>
            <a:r>
              <a:rPr lang="en-US" dirty="0">
                <a:solidFill>
                  <a:schemeClr val="tx1">
                    <a:lumMod val="95000"/>
                    <a:lumOff val="5000"/>
                  </a:schemeClr>
                </a:solidFill>
              </a:rPr>
              <a:t> </a:t>
            </a:r>
            <a:r>
              <a:rPr lang="en-US" dirty="0" err="1">
                <a:solidFill>
                  <a:schemeClr val="tx1">
                    <a:lumMod val="95000"/>
                    <a:lumOff val="5000"/>
                  </a:schemeClr>
                </a:solidFill>
              </a:rPr>
              <a:t>Institucionet</a:t>
            </a:r>
            <a:r>
              <a:rPr lang="en-US" dirty="0">
                <a:solidFill>
                  <a:schemeClr val="tx1">
                    <a:lumMod val="95000"/>
                    <a:lumOff val="5000"/>
                  </a:schemeClr>
                </a:solidFill>
              </a:rPr>
              <a:t> </a:t>
            </a:r>
            <a:r>
              <a:rPr lang="en-US" dirty="0" err="1">
                <a:solidFill>
                  <a:schemeClr val="tx1">
                    <a:lumMod val="95000"/>
                    <a:lumOff val="5000"/>
                  </a:schemeClr>
                </a:solidFill>
              </a:rPr>
              <a:t>relevante</a:t>
            </a:r>
            <a:r>
              <a:rPr lang="en-US" dirty="0">
                <a:solidFill>
                  <a:schemeClr val="tx1">
                    <a:lumMod val="95000"/>
                    <a:lumOff val="5000"/>
                  </a:schemeClr>
                </a:solidFill>
              </a:rPr>
              <a:t> </a:t>
            </a:r>
            <a:r>
              <a:rPr lang="en-US" dirty="0" err="1">
                <a:solidFill>
                  <a:schemeClr val="tx1">
                    <a:lumMod val="95000"/>
                    <a:lumOff val="5000"/>
                  </a:schemeClr>
                </a:solidFill>
              </a:rPr>
              <a:t>ndërkombëtare</a:t>
            </a:r>
            <a:r>
              <a:rPr lang="en-US" dirty="0">
                <a:solidFill>
                  <a:schemeClr val="tx1">
                    <a:lumMod val="95000"/>
                    <a:lumOff val="5000"/>
                  </a:schemeClr>
                </a:solidFill>
              </a:rPr>
              <a:t> </a:t>
            </a:r>
            <a:r>
              <a:rPr lang="en-US" dirty="0" err="1">
                <a:solidFill>
                  <a:schemeClr val="tx1">
                    <a:lumMod val="95000"/>
                    <a:lumOff val="5000"/>
                  </a:schemeClr>
                </a:solidFill>
              </a:rPr>
              <a:t>të</a:t>
            </a:r>
            <a:r>
              <a:rPr lang="en-US" dirty="0">
                <a:solidFill>
                  <a:schemeClr val="tx1">
                    <a:lumMod val="95000"/>
                    <a:lumOff val="5000"/>
                  </a:schemeClr>
                </a:solidFill>
              </a:rPr>
              <a:t> </a:t>
            </a:r>
            <a:r>
              <a:rPr lang="en-US" dirty="0" err="1">
                <a:solidFill>
                  <a:schemeClr val="tx1">
                    <a:lumMod val="95000"/>
                    <a:lumOff val="5000"/>
                  </a:schemeClr>
                </a:solidFill>
              </a:rPr>
              <a:t>sportit</a:t>
            </a:r>
            <a:r>
              <a:rPr lang="en-US" dirty="0">
                <a:solidFill>
                  <a:schemeClr val="tx1">
                    <a:lumMod val="95000"/>
                    <a:lumOff val="5000"/>
                  </a:schemeClr>
                </a:solidFill>
              </a:rPr>
              <a:t>, </a:t>
            </a:r>
            <a:r>
              <a:rPr lang="en-US" dirty="0" err="1">
                <a:solidFill>
                  <a:schemeClr val="tx1">
                    <a:lumMod val="95000"/>
                    <a:lumOff val="5000"/>
                  </a:schemeClr>
                </a:solidFill>
              </a:rPr>
              <a:t>i</a:t>
            </a:r>
            <a:r>
              <a:rPr lang="en-US" dirty="0">
                <a:solidFill>
                  <a:schemeClr val="tx1">
                    <a:lumMod val="95000"/>
                    <a:lumOff val="5000"/>
                  </a:schemeClr>
                </a:solidFill>
              </a:rPr>
              <a:t> ka </a:t>
            </a:r>
            <a:r>
              <a:rPr lang="en-US" dirty="0" err="1">
                <a:solidFill>
                  <a:schemeClr val="tx1">
                    <a:lumMod val="95000"/>
                    <a:lumOff val="5000"/>
                  </a:schemeClr>
                </a:solidFill>
              </a:rPr>
              <a:t>rikthyer</a:t>
            </a:r>
            <a:r>
              <a:rPr lang="en-US" dirty="0">
                <a:solidFill>
                  <a:schemeClr val="tx1">
                    <a:lumMod val="95000"/>
                    <a:lumOff val="5000"/>
                  </a:schemeClr>
                </a:solidFill>
              </a:rPr>
              <a:t> </a:t>
            </a:r>
            <a:r>
              <a:rPr lang="en-US" dirty="0" err="1">
                <a:solidFill>
                  <a:schemeClr val="tx1">
                    <a:lumMod val="95000"/>
                    <a:lumOff val="5000"/>
                  </a:schemeClr>
                </a:solidFill>
              </a:rPr>
              <a:t>medalet</a:t>
            </a:r>
            <a:r>
              <a:rPr lang="en-US" dirty="0">
                <a:solidFill>
                  <a:schemeClr val="tx1">
                    <a:lumMod val="95000"/>
                    <a:lumOff val="5000"/>
                  </a:schemeClr>
                </a:solidFill>
              </a:rPr>
              <a:t>, </a:t>
            </a:r>
            <a:r>
              <a:rPr lang="en-US" dirty="0" err="1">
                <a:solidFill>
                  <a:schemeClr val="tx1">
                    <a:lumMod val="95000"/>
                    <a:lumOff val="5000"/>
                  </a:schemeClr>
                </a:solidFill>
              </a:rPr>
              <a:t>madje</a:t>
            </a:r>
            <a:r>
              <a:rPr lang="en-US" dirty="0">
                <a:solidFill>
                  <a:schemeClr val="tx1">
                    <a:lumMod val="95000"/>
                    <a:lumOff val="5000"/>
                  </a:schemeClr>
                </a:solidFill>
              </a:rPr>
              <a:t> </a:t>
            </a:r>
            <a:r>
              <a:rPr lang="en-US" dirty="0" err="1">
                <a:solidFill>
                  <a:schemeClr val="tx1">
                    <a:lumMod val="95000"/>
                    <a:lumOff val="5000"/>
                  </a:schemeClr>
                </a:solidFill>
              </a:rPr>
              <a:t>është</a:t>
            </a:r>
            <a:r>
              <a:rPr lang="en-US" dirty="0">
                <a:solidFill>
                  <a:schemeClr val="tx1">
                    <a:lumMod val="95000"/>
                    <a:lumOff val="5000"/>
                  </a:schemeClr>
                </a:solidFill>
              </a:rPr>
              <a:t> </a:t>
            </a:r>
            <a:r>
              <a:rPr lang="en-US" dirty="0" err="1">
                <a:solidFill>
                  <a:schemeClr val="tx1">
                    <a:lumMod val="95000"/>
                    <a:lumOff val="5000"/>
                  </a:schemeClr>
                </a:solidFill>
              </a:rPr>
              <a:t>marrë</a:t>
            </a:r>
            <a:r>
              <a:rPr lang="en-US" dirty="0">
                <a:solidFill>
                  <a:schemeClr val="tx1">
                    <a:lumMod val="95000"/>
                    <a:lumOff val="5000"/>
                  </a:schemeClr>
                </a:solidFill>
              </a:rPr>
              <a:t> me </a:t>
            </a:r>
            <a:r>
              <a:rPr lang="en-US" dirty="0" err="1">
                <a:solidFill>
                  <a:schemeClr val="tx1">
                    <a:lumMod val="95000"/>
                    <a:lumOff val="5000"/>
                  </a:schemeClr>
                </a:solidFill>
              </a:rPr>
              <a:t>te</a:t>
            </a:r>
            <a:r>
              <a:rPr lang="en-US" dirty="0">
                <a:solidFill>
                  <a:schemeClr val="tx1">
                    <a:lumMod val="95000"/>
                    <a:lumOff val="5000"/>
                  </a:schemeClr>
                </a:solidFill>
              </a:rPr>
              <a:t> </a:t>
            </a:r>
            <a:r>
              <a:rPr lang="en-US" dirty="0" err="1">
                <a:solidFill>
                  <a:schemeClr val="tx1">
                    <a:lumMod val="95000"/>
                    <a:lumOff val="5000"/>
                  </a:schemeClr>
                </a:solidFill>
              </a:rPr>
              <a:t>edhe</a:t>
            </a:r>
            <a:r>
              <a:rPr lang="en-US" dirty="0">
                <a:solidFill>
                  <a:schemeClr val="tx1">
                    <a:lumMod val="95000"/>
                    <a:lumOff val="5000"/>
                  </a:schemeClr>
                </a:solidFill>
              </a:rPr>
              <a:t> FBI </a:t>
            </a:r>
            <a:r>
              <a:rPr lang="en-US" dirty="0" err="1">
                <a:solidFill>
                  <a:schemeClr val="tx1">
                    <a:lumMod val="95000"/>
                    <a:lumOff val="5000"/>
                  </a:schemeClr>
                </a:solidFill>
              </a:rPr>
              <a:t>gjatë</a:t>
            </a:r>
            <a:r>
              <a:rPr lang="en-US" dirty="0">
                <a:solidFill>
                  <a:schemeClr val="tx1">
                    <a:lumMod val="95000"/>
                    <a:lumOff val="5000"/>
                  </a:schemeClr>
                </a:solidFill>
              </a:rPr>
              <a:t> </a:t>
            </a:r>
            <a:r>
              <a:rPr lang="en-US" dirty="0" err="1">
                <a:solidFill>
                  <a:schemeClr val="tx1">
                    <a:lumMod val="95000"/>
                    <a:lumOff val="5000"/>
                  </a:schemeClr>
                </a:solidFill>
              </a:rPr>
              <a:t>hetimeve</a:t>
            </a:r>
            <a:r>
              <a:rPr lang="en-US" dirty="0">
                <a:solidFill>
                  <a:schemeClr val="tx1">
                    <a:lumMod val="95000"/>
                    <a:lumOff val="5000"/>
                  </a:schemeClr>
                </a:solidFill>
              </a:rPr>
              <a:t> </a:t>
            </a:r>
            <a:r>
              <a:rPr lang="en-US" dirty="0" err="1">
                <a:solidFill>
                  <a:schemeClr val="tx1">
                    <a:lumMod val="95000"/>
                    <a:lumOff val="5000"/>
                  </a:schemeClr>
                </a:solidFill>
              </a:rPr>
              <a:t>për</a:t>
            </a:r>
            <a:r>
              <a:rPr lang="en-US" dirty="0">
                <a:solidFill>
                  <a:schemeClr val="tx1">
                    <a:lumMod val="95000"/>
                    <a:lumOff val="5000"/>
                  </a:schemeClr>
                </a:solidFill>
              </a:rPr>
              <a:t> </a:t>
            </a:r>
            <a:r>
              <a:rPr lang="en-US" dirty="0" err="1">
                <a:solidFill>
                  <a:schemeClr val="tx1">
                    <a:lumMod val="95000"/>
                    <a:lumOff val="5000"/>
                  </a:schemeClr>
                </a:solidFill>
              </a:rPr>
              <a:t>keqpërdorim</a:t>
            </a:r>
            <a:r>
              <a:rPr lang="en-US" dirty="0">
                <a:solidFill>
                  <a:schemeClr val="tx1">
                    <a:lumMod val="95000"/>
                    <a:lumOff val="5000"/>
                  </a:schemeClr>
                </a:solidFill>
              </a:rPr>
              <a:t> </a:t>
            </a:r>
            <a:r>
              <a:rPr lang="en-US" dirty="0" err="1">
                <a:solidFill>
                  <a:schemeClr val="tx1">
                    <a:lumMod val="95000"/>
                    <a:lumOff val="5000"/>
                  </a:schemeClr>
                </a:solidFill>
              </a:rPr>
              <a:t>të</a:t>
            </a:r>
            <a:r>
              <a:rPr lang="en-US" dirty="0">
                <a:solidFill>
                  <a:schemeClr val="tx1">
                    <a:lumMod val="95000"/>
                    <a:lumOff val="5000"/>
                  </a:schemeClr>
                </a:solidFill>
              </a:rPr>
              <a:t> </a:t>
            </a:r>
            <a:r>
              <a:rPr lang="en-US" dirty="0" err="1">
                <a:solidFill>
                  <a:schemeClr val="tx1">
                    <a:lumMod val="95000"/>
                    <a:lumOff val="5000"/>
                  </a:schemeClr>
                </a:solidFill>
              </a:rPr>
              <a:t>substancave</a:t>
            </a:r>
            <a:r>
              <a:rPr lang="en-US" dirty="0">
                <a:solidFill>
                  <a:schemeClr val="tx1">
                    <a:lumMod val="95000"/>
                    <a:lumOff val="5000"/>
                  </a:schemeClr>
                </a:solidFill>
              </a:rPr>
              <a:t> </a:t>
            </a:r>
            <a:r>
              <a:rPr lang="en-US" dirty="0" err="1">
                <a:solidFill>
                  <a:schemeClr val="tx1">
                    <a:lumMod val="95000"/>
                    <a:lumOff val="5000"/>
                  </a:schemeClr>
                </a:solidFill>
              </a:rPr>
              <a:t>anabolike</a:t>
            </a:r>
            <a:r>
              <a:rPr lang="en-US" dirty="0">
                <a:solidFill>
                  <a:schemeClr val="tx1">
                    <a:lumMod val="95000"/>
                    <a:lumOff val="5000"/>
                  </a:schemeClr>
                </a:solidFill>
              </a:rPr>
              <a:t>.</a:t>
            </a:r>
          </a:p>
          <a:p>
            <a:endParaRPr lang="en-US" dirty="0"/>
          </a:p>
          <a:p>
            <a:endParaRPr lang="en-US" dirty="0"/>
          </a:p>
          <a:p>
            <a:endParaRPr lang="en-US" dirty="0"/>
          </a:p>
          <a:p>
            <a:endParaRPr lang="en-US" dirty="0"/>
          </a:p>
        </p:txBody>
      </p:sp>
      <p:pic>
        <p:nvPicPr>
          <p:cNvPr id="3075" name="Picture 3" descr="C:\Users\GM\Desktop\gyor images\sshrapova.jpg"/>
          <p:cNvPicPr>
            <a:picLocks noChangeAspect="1" noChangeArrowheads="1"/>
          </p:cNvPicPr>
          <p:nvPr/>
        </p:nvPicPr>
        <p:blipFill>
          <a:blip r:embed="rId2"/>
          <a:srcRect/>
          <a:stretch>
            <a:fillRect/>
          </a:stretch>
        </p:blipFill>
        <p:spPr bwMode="auto">
          <a:xfrm>
            <a:off x="182880" y="4358499"/>
            <a:ext cx="3226525" cy="2316621"/>
          </a:xfrm>
          <a:prstGeom prst="rect">
            <a:avLst/>
          </a:prstGeom>
          <a:noFill/>
        </p:spPr>
      </p:pic>
      <p:pic>
        <p:nvPicPr>
          <p:cNvPr id="3077" name="Picture 5" descr="C:\Users\GM\Desktop\gyor images\judo dop sportisti.jpg"/>
          <p:cNvPicPr>
            <a:picLocks noChangeAspect="1" noChangeArrowheads="1"/>
          </p:cNvPicPr>
          <p:nvPr/>
        </p:nvPicPr>
        <p:blipFill>
          <a:blip r:embed="rId3"/>
          <a:srcRect/>
          <a:stretch>
            <a:fillRect/>
          </a:stretch>
        </p:blipFill>
        <p:spPr bwMode="auto">
          <a:xfrm>
            <a:off x="3521254" y="4389121"/>
            <a:ext cx="1925957" cy="2290580"/>
          </a:xfrm>
          <a:prstGeom prst="rect">
            <a:avLst/>
          </a:prstGeom>
          <a:noFill/>
        </p:spPr>
      </p:pic>
      <p:pic>
        <p:nvPicPr>
          <p:cNvPr id="3078" name="Picture 6" descr="C:\Users\GM\Desktop\gyor images\downloadkinezja.jpg"/>
          <p:cNvPicPr>
            <a:picLocks noChangeAspect="1" noChangeArrowheads="1"/>
          </p:cNvPicPr>
          <p:nvPr/>
        </p:nvPicPr>
        <p:blipFill>
          <a:blip r:embed="rId4"/>
          <a:srcRect/>
          <a:stretch>
            <a:fillRect/>
          </a:stretch>
        </p:blipFill>
        <p:spPr bwMode="auto">
          <a:xfrm>
            <a:off x="5609272" y="4386263"/>
            <a:ext cx="3103653" cy="2334754"/>
          </a:xfrm>
          <a:prstGeom prst="rect">
            <a:avLst/>
          </a:prstGeom>
          <a:noFill/>
        </p:spPr>
      </p:pic>
      <p:pic>
        <p:nvPicPr>
          <p:cNvPr id="3083" name="Picture 11" descr="C:\Users\GM\Desktop\gyor images\downloadmarion.jpg"/>
          <p:cNvPicPr>
            <a:picLocks noChangeAspect="1" noChangeArrowheads="1"/>
          </p:cNvPicPr>
          <p:nvPr/>
        </p:nvPicPr>
        <p:blipFill>
          <a:blip r:embed="rId5"/>
          <a:srcRect/>
          <a:stretch>
            <a:fillRect/>
          </a:stretch>
        </p:blipFill>
        <p:spPr bwMode="auto">
          <a:xfrm>
            <a:off x="8830491" y="4373062"/>
            <a:ext cx="3135085" cy="2348287"/>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93412"/>
          </a:xfrm>
        </p:spPr>
        <p:txBody>
          <a:bodyPr>
            <a:normAutofit fontScale="90000"/>
          </a:bodyPr>
          <a:lstStyle/>
          <a:p>
            <a:pPr algn="ctr"/>
            <a:br>
              <a:rPr lang="en-US" dirty="0"/>
            </a:br>
            <a:r>
              <a:rPr lang="en-US" sz="4900" b="1" dirty="0" err="1"/>
              <a:t>Kujdes</a:t>
            </a:r>
            <a:r>
              <a:rPr lang="en-US" sz="4900" b="1" dirty="0"/>
              <a:t>?!!!</a:t>
            </a:r>
            <a:br>
              <a:rPr lang="en-US" sz="4900" b="1" dirty="0"/>
            </a:br>
            <a:endParaRPr lang="en-US" sz="4900" b="1" dirty="0"/>
          </a:p>
        </p:txBody>
      </p:sp>
      <p:sp>
        <p:nvSpPr>
          <p:cNvPr id="3" name="Content Placeholder 2"/>
          <p:cNvSpPr>
            <a:spLocks noGrp="1"/>
          </p:cNvSpPr>
          <p:nvPr>
            <p:ph idx="1"/>
          </p:nvPr>
        </p:nvSpPr>
        <p:spPr>
          <a:xfrm>
            <a:off x="640080" y="1358538"/>
            <a:ext cx="10713720" cy="4818425"/>
          </a:xfrm>
        </p:spPr>
        <p:txBody>
          <a:bodyPr/>
          <a:lstStyle/>
          <a:p>
            <a:r>
              <a:rPr lang="en-US" sz="3200" dirty="0" err="1">
                <a:latin typeface="Times New Roman" panose="02020603050405020304" pitchFamily="18" charset="0"/>
                <a:cs typeface="Times New Roman" panose="02020603050405020304" pitchFamily="18" charset="0"/>
              </a:rPr>
              <a:t>Kujdes</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ndaj</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zyrtarëve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panjohur</a:t>
            </a:r>
            <a:r>
              <a:rPr lang="en-US" sz="3200" dirty="0">
                <a:latin typeface="Times New Roman" panose="02020603050405020304" pitchFamily="18" charset="0"/>
                <a:cs typeface="Times New Roman" panose="02020603050405020304" pitchFamily="18" charset="0"/>
              </a:rPr>
              <a:t> !!!</a:t>
            </a:r>
          </a:p>
          <a:p>
            <a:r>
              <a:rPr lang="en-US" sz="3200" dirty="0" err="1">
                <a:latin typeface="Times New Roman" panose="02020603050405020304" pitchFamily="18" charset="0"/>
                <a:cs typeface="Times New Roman" panose="02020603050405020304" pitchFamily="18" charset="0"/>
              </a:rPr>
              <a:t>Kujdes</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ndaj</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ushqimit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dhe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pijeve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dhuruara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tjerët</a:t>
            </a:r>
            <a:r>
              <a:rPr lang="en-US" sz="3200" dirty="0">
                <a:latin typeface="Times New Roman" panose="02020603050405020304" pitchFamily="18" charset="0"/>
                <a:cs typeface="Times New Roman" panose="02020603050405020304" pitchFamily="18" charset="0"/>
              </a:rPr>
              <a:t> !!!</a:t>
            </a:r>
          </a:p>
          <a:p>
            <a:r>
              <a:rPr lang="en-US" sz="3200" dirty="0" err="1">
                <a:latin typeface="Times New Roman" panose="02020603050405020304" pitchFamily="18" charset="0"/>
                <a:cs typeface="Times New Roman" panose="02020603050405020304" pitchFamily="18" charset="0"/>
              </a:rPr>
              <a:t>Kujdes</a:t>
            </a:r>
            <a:r>
              <a:rPr lang="en-US" sz="3200" dirty="0">
                <a:latin typeface="Times New Roman" panose="02020603050405020304" pitchFamily="18" charset="0"/>
                <a:cs typeface="Times New Roman" panose="02020603050405020304" pitchFamily="18" charset="0"/>
              </a:rPr>
              <a:t> me </a:t>
            </a:r>
            <a:r>
              <a:rPr lang="en-US" sz="3200" dirty="0" err="1">
                <a:latin typeface="Times New Roman" panose="02020603050405020304" pitchFamily="18" charset="0"/>
                <a:cs typeface="Times New Roman" panose="02020603050405020304" pitchFamily="18" charset="0"/>
              </a:rPr>
              <a:t>mediat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dhe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prononcimet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për</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çështje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kanë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bëjnë</a:t>
            </a:r>
            <a:r>
              <a:rPr lang="en-US" sz="3200" dirty="0">
                <a:latin typeface="Times New Roman" panose="02020603050405020304" pitchFamily="18" charset="0"/>
                <a:cs typeface="Times New Roman" panose="02020603050405020304" pitchFamily="18" charset="0"/>
              </a:rPr>
              <a:t> me </a:t>
            </a:r>
            <a:r>
              <a:rPr lang="en-US" sz="3200" dirty="0" err="1">
                <a:latin typeface="Times New Roman" panose="02020603050405020304" pitchFamily="18" charset="0"/>
                <a:cs typeface="Times New Roman" panose="02020603050405020304" pitchFamily="18" charset="0"/>
              </a:rPr>
              <a:t>dopingun</a:t>
            </a:r>
            <a:r>
              <a:rPr lang="en-US" sz="3200" dirty="0">
                <a:latin typeface="Times New Roman" panose="02020603050405020304" pitchFamily="18" charset="0"/>
                <a:cs typeface="Times New Roman" panose="02020603050405020304" pitchFamily="18" charset="0"/>
              </a:rPr>
              <a:t> !!!</a:t>
            </a:r>
          </a:p>
          <a:p>
            <a:pPr>
              <a:buNone/>
            </a:pPr>
            <a:endParaRPr lang="en-US" dirty="0"/>
          </a:p>
        </p:txBody>
      </p:sp>
      <p:sp>
        <p:nvSpPr>
          <p:cNvPr id="3074" name="AutoShape 2" descr="Image result for play true antidop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75" name="Picture 3" descr="C:\Users\GM\Desktop\download.jpg"/>
          <p:cNvPicPr>
            <a:picLocks noChangeAspect="1" noChangeArrowheads="1"/>
          </p:cNvPicPr>
          <p:nvPr/>
        </p:nvPicPr>
        <p:blipFill>
          <a:blip r:embed="rId2"/>
          <a:srcRect/>
          <a:stretch>
            <a:fillRect/>
          </a:stretch>
        </p:blipFill>
        <p:spPr bwMode="auto">
          <a:xfrm>
            <a:off x="3390875" y="3610522"/>
            <a:ext cx="4878481" cy="2731950"/>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730" y="218941"/>
            <a:ext cx="11539469" cy="850005"/>
          </a:xfrm>
        </p:spPr>
        <p:txBody>
          <a:bodyPr>
            <a:normAutofit fontScale="90000"/>
          </a:bodyPr>
          <a:lstStyle/>
          <a:p>
            <a:pPr algn="ctr"/>
            <a:br>
              <a:rPr lang="en-US" sz="2800" dirty="0"/>
            </a:br>
            <a:br>
              <a:rPr lang="en-US" sz="2800" dirty="0"/>
            </a:br>
            <a:br>
              <a:rPr lang="en-US" sz="2400" dirty="0"/>
            </a:br>
            <a:br>
              <a:rPr lang="en-US" sz="2800" dirty="0"/>
            </a:br>
            <a:endParaRPr lang="en-US" sz="2800" dirty="0"/>
          </a:p>
        </p:txBody>
      </p:sp>
      <p:pic>
        <p:nvPicPr>
          <p:cNvPr id="1026" name="Picture 2" descr="Image result for wada play true"/>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153142" y="1361124"/>
            <a:ext cx="8154309" cy="4426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7216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730" y="218941"/>
            <a:ext cx="11539469" cy="850005"/>
          </a:xfrm>
        </p:spPr>
        <p:txBody>
          <a:bodyPr>
            <a:normAutofit fontScale="90000"/>
          </a:bodyPr>
          <a:lstStyle/>
          <a:p>
            <a:pPr algn="ctr"/>
            <a:br>
              <a:rPr lang="en-US" sz="2800" dirty="0"/>
            </a:br>
            <a:br>
              <a:rPr lang="en-US" sz="2800" dirty="0"/>
            </a:br>
            <a:br>
              <a:rPr lang="en-US" sz="2400" dirty="0"/>
            </a:br>
            <a:br>
              <a:rPr lang="en-US" sz="2800" dirty="0"/>
            </a:br>
            <a:endParaRPr lang="en-US" sz="2800" dirty="0"/>
          </a:p>
        </p:txBody>
      </p:sp>
      <p:pic>
        <p:nvPicPr>
          <p:cNvPr id="2052" name="Picture 4" descr="Image result for wada docume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0176" y="840379"/>
            <a:ext cx="5061613" cy="2317367"/>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https://encrypted-tbn0.gstatic.com/images?q=tbn:ANd9GcTNOVn0vVMUjo1ILSqmo7X4Rh_GE0BcEukpA01uRovbO-NP9N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4792" y="3700255"/>
            <a:ext cx="6408245" cy="2460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5616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730" y="218941"/>
            <a:ext cx="11539469" cy="850005"/>
          </a:xfrm>
        </p:spPr>
        <p:txBody>
          <a:bodyPr>
            <a:normAutofit fontScale="90000"/>
          </a:bodyPr>
          <a:lstStyle/>
          <a:p>
            <a:pPr algn="ctr"/>
            <a:br>
              <a:rPr lang="en-US" sz="2800" dirty="0"/>
            </a:br>
            <a:br>
              <a:rPr lang="en-US" sz="2800" dirty="0"/>
            </a:br>
            <a:br>
              <a:rPr lang="en-US" sz="2400" dirty="0"/>
            </a:br>
            <a:br>
              <a:rPr lang="en-US" sz="2800" dirty="0"/>
            </a:br>
            <a:endParaRPr lang="en-US" sz="2800" dirty="0"/>
          </a:p>
        </p:txBody>
      </p:sp>
      <p:pic>
        <p:nvPicPr>
          <p:cNvPr id="2060" name="Picture 12" descr="Image result for anti doping organisation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821214" y="1892239"/>
            <a:ext cx="3071778" cy="172019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upload.wikimedia.org/wikipedia/en/thumb/9/94/Usada_logo_new.png/220px-Usada_logo_ne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319" y="1325064"/>
            <a:ext cx="3207144" cy="172019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anti doping organisati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5428" y="904624"/>
            <a:ext cx="3184071" cy="98761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national anti doping agenc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37432" y="3936528"/>
            <a:ext cx="3226957" cy="20168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national anti doping agenc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9022" y="4096390"/>
            <a:ext cx="3674242" cy="188392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globaldro.com/f/8A7E9D4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37276" y="2784638"/>
            <a:ext cx="3184071" cy="1201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3071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4842" y="1733266"/>
            <a:ext cx="11559653" cy="4967980"/>
          </a:xfrm>
        </p:spPr>
        <p:txBody>
          <a:bodyPr>
            <a:normAutofit/>
          </a:bodyPr>
          <a:lstStyle/>
          <a:p>
            <a:pPr marL="228600" lvl="1" algn="just">
              <a:spcBef>
                <a:spcPts val="1000"/>
              </a:spcBef>
            </a:pPr>
            <a:r>
              <a:rPr lang="en-US" sz="3200" dirty="0" err="1">
                <a:latin typeface="Times New Roman" panose="02020603050405020304" pitchFamily="18" charset="0"/>
                <a:cs typeface="Times New Roman" panose="02020603050405020304" pitchFamily="18" charset="0"/>
              </a:rPr>
              <a:t>Qëllimet</a:t>
            </a:r>
            <a:r>
              <a:rPr lang="en-US" sz="3200" dirty="0">
                <a:latin typeface="Times New Roman" panose="02020603050405020304" pitchFamily="18" charset="0"/>
                <a:cs typeface="Times New Roman" panose="02020603050405020304" pitchFamily="18" charset="0"/>
              </a:rPr>
              <a:t> e </a:t>
            </a:r>
            <a:r>
              <a:rPr lang="en-US" sz="3200" dirty="0" err="1">
                <a:latin typeface="Times New Roman" panose="02020603050405020304" pitchFamily="18" charset="0"/>
                <a:cs typeface="Times New Roman" panose="02020603050405020304" pitchFamily="18" charset="0"/>
              </a:rPr>
              <a:t>Programit</a:t>
            </a:r>
            <a:r>
              <a:rPr lang="en-US" sz="3200" dirty="0">
                <a:latin typeface="Times New Roman" panose="02020603050405020304" pitchFamily="18" charset="0"/>
                <a:cs typeface="Times New Roman" panose="02020603050405020304" pitchFamily="18" charset="0"/>
              </a:rPr>
              <a:t> Anti-Doping </a:t>
            </a:r>
            <a:r>
              <a:rPr lang="en-US" sz="3200" dirty="0" err="1">
                <a:latin typeface="Times New Roman" panose="02020603050405020304" pitchFamily="18" charset="0"/>
                <a:cs typeface="Times New Roman" panose="02020603050405020304" pitchFamily="18" charset="0"/>
              </a:rPr>
              <a:t>të</a:t>
            </a:r>
            <a:r>
              <a:rPr lang="en-US" sz="3200" dirty="0">
                <a:latin typeface="Times New Roman" panose="02020603050405020304" pitchFamily="18" charset="0"/>
                <a:cs typeface="Times New Roman" panose="02020603050405020304" pitchFamily="18" charset="0"/>
              </a:rPr>
              <a:t> WADA </a:t>
            </a:r>
            <a:r>
              <a:rPr lang="en-US" sz="3200" dirty="0" err="1">
                <a:latin typeface="Times New Roman" panose="02020603050405020304" pitchFamily="18" charset="0"/>
                <a:cs typeface="Times New Roman" panose="02020603050405020304" pitchFamily="18" charset="0"/>
              </a:rPr>
              <a:t>janë</a:t>
            </a:r>
            <a:r>
              <a:rPr lang="en-US" sz="3200"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të</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mbrojë</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të</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drejtën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themelore</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të</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sportistëve</a:t>
            </a:r>
            <a:r>
              <a:rPr lang="en-US" sz="3200" b="1"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për</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marrë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pjesë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në</a:t>
            </a:r>
            <a:r>
              <a:rPr lang="en-US" sz="3200" dirty="0">
                <a:latin typeface="Times New Roman" panose="02020603050405020304" pitchFamily="18" charset="0"/>
                <a:cs typeface="Times New Roman" panose="02020603050405020304" pitchFamily="18" charset="0"/>
              </a:rPr>
              <a:t> sport </a:t>
            </a:r>
            <a:r>
              <a:rPr lang="en-US" sz="3200" b="1" u="sng" dirty="0">
                <a:latin typeface="Times New Roman" panose="02020603050405020304" pitchFamily="18" charset="0"/>
                <a:cs typeface="Times New Roman" panose="02020603050405020304" pitchFamily="18" charset="0"/>
              </a:rPr>
              <a:t>pa doping </a:t>
            </a:r>
            <a:r>
              <a:rPr lang="en-US" sz="3200" dirty="0" err="1">
                <a:latin typeface="Times New Roman" panose="02020603050405020304" pitchFamily="18" charset="0"/>
                <a:cs typeface="Times New Roman" panose="02020603050405020304" pitchFamily="18" charset="0"/>
              </a:rPr>
              <a:t>dhe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kështu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për</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promovuar</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shëndet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drejtësi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dhe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barazi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për</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sportistët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mbarë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botën</a:t>
            </a:r>
            <a:r>
              <a:rPr lang="en-US" sz="3200" dirty="0">
                <a:latin typeface="Times New Roman" panose="02020603050405020304" pitchFamily="18" charset="0"/>
                <a:cs typeface="Times New Roman" panose="02020603050405020304" pitchFamily="18" charset="0"/>
              </a:rPr>
              <a:t>.</a:t>
            </a:r>
          </a:p>
          <a:p>
            <a:pPr marL="228600" lvl="1" algn="just">
              <a:spcBef>
                <a:spcPts val="1000"/>
              </a:spcBef>
            </a:pPr>
            <a:r>
              <a:rPr lang="en-US" sz="3200" dirty="0" err="1">
                <a:latin typeface="Times New Roman" panose="02020603050405020304" pitchFamily="18" charset="0"/>
                <a:cs typeface="Times New Roman" panose="02020603050405020304" pitchFamily="18" charset="0"/>
              </a:rPr>
              <a:t>Programet</a:t>
            </a:r>
            <a:r>
              <a:rPr lang="en-US" sz="3200" dirty="0">
                <a:latin typeface="Times New Roman" panose="02020603050405020304" pitchFamily="18" charset="0"/>
                <a:cs typeface="Times New Roman" panose="02020603050405020304" pitchFamily="18" charset="0"/>
              </a:rPr>
              <a:t> anti-doping </a:t>
            </a:r>
            <a:r>
              <a:rPr lang="en-US" sz="3200" dirty="0" err="1">
                <a:latin typeface="Times New Roman" panose="02020603050405020304" pitchFamily="18" charset="0"/>
                <a:cs typeface="Times New Roman" panose="02020603050405020304" pitchFamily="18" charset="0"/>
              </a:rPr>
              <a:t>kërkojnë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ruajnë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thelbin</a:t>
            </a:r>
            <a:r>
              <a:rPr lang="en-US" sz="3200" dirty="0">
                <a:latin typeface="Times New Roman" panose="02020603050405020304" pitchFamily="18" charset="0"/>
                <a:cs typeface="Times New Roman" panose="02020603050405020304" pitchFamily="18" charset="0"/>
              </a:rPr>
              <a:t> e </a:t>
            </a:r>
            <a:r>
              <a:rPr lang="en-US" sz="3200" dirty="0" err="1">
                <a:latin typeface="Times New Roman" panose="02020603050405020304" pitchFamily="18" charset="0"/>
                <a:cs typeface="Times New Roman" panose="02020603050405020304" pitchFamily="18" charset="0"/>
              </a:rPr>
              <a:t>Olimpizmit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lidhje</a:t>
            </a:r>
            <a:r>
              <a:rPr lang="en-US" sz="3200" dirty="0">
                <a:latin typeface="Times New Roman" panose="02020603050405020304" pitchFamily="18" charset="0"/>
                <a:cs typeface="Times New Roman" panose="02020603050405020304" pitchFamily="18" charset="0"/>
              </a:rPr>
              <a:t> me </a:t>
            </a:r>
            <a:r>
              <a:rPr lang="en-US" sz="3200" dirty="0" err="1">
                <a:latin typeface="Times New Roman" panose="02020603050405020304" pitchFamily="18" charset="0"/>
                <a:cs typeface="Times New Roman" panose="02020603050405020304" pitchFamily="18" charset="0"/>
              </a:rPr>
              <a:t>sportin</a:t>
            </a:r>
            <a:r>
              <a:rPr lang="en-US" sz="3200"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shpirti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sportit</a:t>
            </a:r>
            <a:r>
              <a:rPr lang="en-US" sz="3200" dirty="0">
                <a:latin typeface="Times New Roman" panose="02020603050405020304" pitchFamily="18" charset="0"/>
                <a:cs typeface="Times New Roman" panose="02020603050405020304" pitchFamily="18" charset="0"/>
              </a:rPr>
              <a:t>“.</a:t>
            </a:r>
            <a:r>
              <a:rPr lang="en-US" sz="3200" b="1" dirty="0">
                <a:latin typeface="Times New Roman" panose="02020603050405020304" pitchFamily="18" charset="0"/>
                <a:cs typeface="Times New Roman" panose="02020603050405020304" pitchFamily="18" charset="0"/>
              </a:rPr>
              <a:t> </a:t>
            </a:r>
          </a:p>
          <a:p>
            <a:pPr marL="228600" lvl="1" algn="just">
              <a:spcBef>
                <a:spcPts val="1000"/>
              </a:spcBef>
            </a:pPr>
            <a:r>
              <a:rPr lang="en-US" sz="3200" dirty="0" err="1">
                <a:latin typeface="Times New Roman" panose="02020603050405020304" pitchFamily="18" charset="0"/>
                <a:cs typeface="Times New Roman" panose="02020603050405020304" pitchFamily="18" charset="0"/>
              </a:rPr>
              <a:t>Shpirti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sportit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është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pasqyrim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frymës</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njeriut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trupit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dhe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mendjes</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dhe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reflektohet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vlerat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gjejmë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në</a:t>
            </a:r>
            <a:r>
              <a:rPr lang="en-US" sz="3200" dirty="0">
                <a:latin typeface="Times New Roman" panose="02020603050405020304" pitchFamily="18" charset="0"/>
                <a:cs typeface="Times New Roman" panose="02020603050405020304" pitchFamily="18" charset="0"/>
              </a:rPr>
              <a:t> sport </a:t>
            </a:r>
            <a:r>
              <a:rPr lang="en-US" sz="3200" dirty="0" err="1">
                <a:latin typeface="Times New Roman" panose="02020603050405020304" pitchFamily="18" charset="0"/>
                <a:cs typeface="Times New Roman" panose="02020603050405020304" pitchFamily="18" charset="0"/>
              </a:rPr>
              <a:t>dhe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përmes</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sportit</a:t>
            </a:r>
            <a:r>
              <a:rPr lang="en-US" sz="3200" dirty="0">
                <a:latin typeface="Times New Roman" panose="02020603050405020304" pitchFamily="18" charset="0"/>
                <a:cs typeface="Times New Roman" panose="02020603050405020304" pitchFamily="18" charset="0"/>
              </a:rPr>
              <a:t>.</a:t>
            </a:r>
          </a:p>
          <a:p>
            <a:pPr algn="just"/>
            <a:endParaRPr lang="en-US" sz="2600" dirty="0"/>
          </a:p>
        </p:txBody>
      </p:sp>
      <p:sp>
        <p:nvSpPr>
          <p:cNvPr id="4" name="TextBox 3"/>
          <p:cNvSpPr txBox="1"/>
          <p:nvPr/>
        </p:nvSpPr>
        <p:spPr>
          <a:xfrm>
            <a:off x="1920240" y="339634"/>
            <a:ext cx="8934994" cy="1138773"/>
          </a:xfrm>
          <a:prstGeom prst="rect">
            <a:avLst/>
          </a:prstGeom>
          <a:noFill/>
        </p:spPr>
        <p:txBody>
          <a:bodyPr wrap="square" rtlCol="0">
            <a:spAutoFit/>
          </a:bodyPr>
          <a:lstStyle/>
          <a:p>
            <a:pPr algn="ctr"/>
            <a:r>
              <a:rPr lang="en-US" sz="3600" b="1" dirty="0" err="1">
                <a:latin typeface="Times New Roman" panose="02020603050405020304" pitchFamily="18" charset="0"/>
                <a:cs typeface="Times New Roman" panose="02020603050405020304" pitchFamily="18" charset="0"/>
              </a:rPr>
              <a:t>Qëllimet</a:t>
            </a:r>
            <a:r>
              <a:rPr lang="en-US" sz="3600" b="1" dirty="0">
                <a:latin typeface="Times New Roman" panose="02020603050405020304" pitchFamily="18" charset="0"/>
                <a:cs typeface="Times New Roman" panose="02020603050405020304" pitchFamily="18" charset="0"/>
              </a:rPr>
              <a:t> e </a:t>
            </a:r>
            <a:r>
              <a:rPr lang="en-US" sz="3600" b="1" dirty="0" err="1">
                <a:latin typeface="Times New Roman" panose="02020603050405020304" pitchFamily="18" charset="0"/>
                <a:cs typeface="Times New Roman" panose="02020603050405020304" pitchFamily="18" charset="0"/>
              </a:rPr>
              <a:t>Organizatave</a:t>
            </a:r>
            <a:r>
              <a:rPr lang="en-US" sz="3600" b="1" dirty="0">
                <a:latin typeface="Times New Roman" panose="02020603050405020304" pitchFamily="18" charset="0"/>
                <a:cs typeface="Times New Roman" panose="02020603050405020304" pitchFamily="18" charset="0"/>
              </a:rPr>
              <a:t> Anti-doping</a:t>
            </a:r>
          </a:p>
          <a:p>
            <a:pPr algn="ctr"/>
            <a:endParaRPr lang="en-US" sz="3200" dirty="0"/>
          </a:p>
        </p:txBody>
      </p:sp>
      <p:pic>
        <p:nvPicPr>
          <p:cNvPr id="2" name="Picture 1">
            <a:extLst>
              <a:ext uri="{FF2B5EF4-FFF2-40B4-BE49-F238E27FC236}">
                <a16:creationId xmlns:a16="http://schemas.microsoft.com/office/drawing/2014/main" id="{F0453D27-CE68-4DFF-AFA2-6C8441D68B82}"/>
              </a:ext>
            </a:extLst>
          </p:cNvPr>
          <p:cNvPicPr>
            <a:picLocks noChangeAspect="1"/>
          </p:cNvPicPr>
          <p:nvPr/>
        </p:nvPicPr>
        <p:blipFill>
          <a:blip r:embed="rId2"/>
          <a:stretch>
            <a:fillRect/>
          </a:stretch>
        </p:blipFill>
        <p:spPr>
          <a:xfrm>
            <a:off x="508227" y="274384"/>
            <a:ext cx="1890711" cy="1458882"/>
          </a:xfrm>
          <a:prstGeom prst="rect">
            <a:avLst/>
          </a:prstGeom>
        </p:spPr>
      </p:pic>
    </p:spTree>
    <p:extLst>
      <p:ext uri="{BB962C8B-B14F-4D97-AF65-F5344CB8AC3E}">
        <p14:creationId xmlns:p14="http://schemas.microsoft.com/office/powerpoint/2010/main" val="1156226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5925" y="177422"/>
            <a:ext cx="10515600" cy="668740"/>
          </a:xfrm>
        </p:spPr>
        <p:txBody>
          <a:bodyPr>
            <a:normAutofit/>
          </a:bodyPr>
          <a:lstStyle/>
          <a:p>
            <a:pPr algn="ctr"/>
            <a:r>
              <a:rPr lang="en-US" sz="3200" b="1" dirty="0">
                <a:latin typeface="Times New Roman" panose="02020603050405020304" pitchFamily="18" charset="0"/>
                <a:cs typeface="Times New Roman" panose="02020603050405020304" pitchFamily="18" charset="0"/>
              </a:rPr>
              <a:t>“</a:t>
            </a:r>
            <a:r>
              <a:rPr lang="en-US" sz="3200" b="1" dirty="0" err="1">
                <a:latin typeface="Times New Roman" panose="02020603050405020304" pitchFamily="18" charset="0"/>
                <a:cs typeface="Times New Roman" panose="02020603050405020304" pitchFamily="18" charset="0"/>
              </a:rPr>
              <a:t>Shpirti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Sportit</a:t>
            </a:r>
            <a:r>
              <a:rPr lang="en-US" sz="3200" b="1" dirty="0">
                <a:latin typeface="Times New Roman" panose="02020603050405020304" pitchFamily="18" charset="0"/>
                <a:cs typeface="Times New Roman" panose="02020603050405020304" pitchFamily="18" charset="0"/>
              </a:rPr>
              <a:t>”</a:t>
            </a:r>
          </a:p>
        </p:txBody>
      </p:sp>
      <p:sp>
        <p:nvSpPr>
          <p:cNvPr id="3" name="Content Placeholder 2"/>
          <p:cNvSpPr>
            <a:spLocks noGrp="1"/>
          </p:cNvSpPr>
          <p:nvPr>
            <p:ph idx="1"/>
          </p:nvPr>
        </p:nvSpPr>
        <p:spPr>
          <a:xfrm>
            <a:off x="286603" y="846162"/>
            <a:ext cx="11641540" cy="5745707"/>
          </a:xfrm>
        </p:spPr>
        <p:txBody>
          <a:bodyPr>
            <a:noAutofit/>
          </a:bodyPr>
          <a:lstStyle/>
          <a:p>
            <a:pPr marL="0" indent="0" algn="just">
              <a:buNone/>
            </a:pPr>
            <a:r>
              <a:rPr lang="en-US" dirty="0" err="1">
                <a:latin typeface="Times New Roman" panose="02020603050405020304" pitchFamily="18" charset="0"/>
                <a:cs typeface="Times New Roman" panose="02020603050405020304" pitchFamily="18" charset="0"/>
              </a:rPr>
              <a:t>Realisht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nënkupton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reflektimin</a:t>
            </a:r>
            <a:r>
              <a:rPr lang="en-US" dirty="0">
                <a:latin typeface="Times New Roman" panose="02020603050405020304" pitchFamily="18" charset="0"/>
                <a:cs typeface="Times New Roman" panose="02020603050405020304" pitchFamily="18" charset="0"/>
              </a:rPr>
              <a:t> e </a:t>
            </a:r>
            <a:r>
              <a:rPr lang="en-US" dirty="0" err="1">
                <a:latin typeface="Times New Roman" panose="02020603050405020304" pitchFamily="18" charset="0"/>
                <a:cs typeface="Times New Roman" panose="02020603050405020304" pitchFamily="18" charset="0"/>
              </a:rPr>
              <a:t>vleravet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gjejmë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në</a:t>
            </a:r>
            <a:r>
              <a:rPr lang="en-US" dirty="0">
                <a:latin typeface="Times New Roman" panose="02020603050405020304" pitchFamily="18" charset="0"/>
                <a:cs typeface="Times New Roman" panose="02020603050405020304" pitchFamily="18" charset="0"/>
              </a:rPr>
              <a:t> sport </a:t>
            </a:r>
            <a:r>
              <a:rPr lang="en-US" dirty="0" err="1">
                <a:latin typeface="Times New Roman" panose="02020603050405020304" pitchFamily="18" charset="0"/>
                <a:cs typeface="Times New Roman" panose="02020603050405020304" pitchFamily="18" charset="0"/>
              </a:rPr>
              <a:t>dhe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përmes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sportit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përfshirë</a:t>
            </a:r>
            <a:r>
              <a:rPr lang="en-US" dirty="0">
                <a:latin typeface="Times New Roman" panose="02020603050405020304" pitchFamily="18" charset="0"/>
                <a:cs typeface="Times New Roman" panose="02020603050405020304" pitchFamily="18" charset="0"/>
              </a:rPr>
              <a:t>:</a:t>
            </a:r>
          </a:p>
          <a:p>
            <a:pPr algn="just"/>
            <a:r>
              <a:rPr lang="en-US" dirty="0" err="1">
                <a:latin typeface="Times New Roman" panose="02020603050405020304" pitchFamily="18" charset="0"/>
                <a:cs typeface="Times New Roman" panose="02020603050405020304" pitchFamily="18" charset="0"/>
              </a:rPr>
              <a:t>Etika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loja</a:t>
            </a:r>
            <a:r>
              <a:rPr lang="en-US" dirty="0">
                <a:latin typeface="Times New Roman" panose="02020603050405020304" pitchFamily="18" charset="0"/>
                <a:cs typeface="Times New Roman" panose="02020603050405020304" pitchFamily="18" charset="0"/>
              </a:rPr>
              <a:t> e </a:t>
            </a:r>
            <a:r>
              <a:rPr lang="en-US" dirty="0" err="1">
                <a:latin typeface="Times New Roman" panose="02020603050405020304" pitchFamily="18" charset="0"/>
                <a:cs typeface="Times New Roman" panose="02020603050405020304" pitchFamily="18" charset="0"/>
              </a:rPr>
              <a:t>ndershme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dhe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ndershmëria</a:t>
            </a:r>
            <a:r>
              <a:rPr lang="en-US" dirty="0">
                <a:latin typeface="Times New Roman" panose="02020603050405020304" pitchFamily="18" charset="0"/>
                <a:cs typeface="Times New Roman" panose="02020603050405020304" pitchFamily="18" charset="0"/>
              </a:rPr>
              <a:t> </a:t>
            </a:r>
          </a:p>
          <a:p>
            <a:pPr algn="just"/>
            <a:r>
              <a:rPr lang="en-US" dirty="0" err="1">
                <a:latin typeface="Times New Roman" panose="02020603050405020304" pitchFamily="18" charset="0"/>
                <a:cs typeface="Times New Roman" panose="02020603050405020304" pitchFamily="18" charset="0"/>
              </a:rPr>
              <a:t>Shëndeti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dhe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promovimi</a:t>
            </a:r>
            <a:r>
              <a:rPr lang="en-US" dirty="0">
                <a:latin typeface="Times New Roman" panose="02020603050405020304" pitchFamily="18" charset="0"/>
                <a:cs typeface="Times New Roman" panose="02020603050405020304" pitchFamily="18" charset="0"/>
              </a:rPr>
              <a:t> i </a:t>
            </a:r>
            <a:r>
              <a:rPr lang="en-US" dirty="0" err="1">
                <a:latin typeface="Times New Roman" panose="02020603050405020304" pitchFamily="18" charset="0"/>
                <a:cs typeface="Times New Roman" panose="02020603050405020304" pitchFamily="18" charset="0"/>
              </a:rPr>
              <a:t>shëndetit</a:t>
            </a:r>
            <a:endParaRPr lang="en-US" dirty="0">
              <a:latin typeface="Times New Roman" panose="02020603050405020304" pitchFamily="18" charset="0"/>
              <a:cs typeface="Times New Roman" panose="02020603050405020304" pitchFamily="18" charset="0"/>
            </a:endParaRPr>
          </a:p>
          <a:p>
            <a:pPr algn="just"/>
            <a:r>
              <a:rPr lang="en-US" dirty="0" err="1">
                <a:latin typeface="Times New Roman" panose="02020603050405020304" pitchFamily="18" charset="0"/>
                <a:cs typeface="Times New Roman" panose="02020603050405020304" pitchFamily="18" charset="0"/>
              </a:rPr>
              <a:t>Përsosmëri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performancë</a:t>
            </a:r>
            <a:endParaRPr lang="en-US" dirty="0">
              <a:latin typeface="Times New Roman" panose="02020603050405020304" pitchFamily="18" charset="0"/>
              <a:cs typeface="Times New Roman" panose="02020603050405020304" pitchFamily="18" charset="0"/>
            </a:endParaRPr>
          </a:p>
          <a:p>
            <a:pPr algn="just"/>
            <a:r>
              <a:rPr lang="en-US" dirty="0" err="1">
                <a:latin typeface="Times New Roman" panose="02020603050405020304" pitchFamily="18" charset="0"/>
                <a:cs typeface="Times New Roman" panose="02020603050405020304" pitchFamily="18" charset="0"/>
              </a:rPr>
              <a:t>Karakteri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dhe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edukimi</a:t>
            </a:r>
            <a:r>
              <a:rPr lang="en-US" dirty="0">
                <a:latin typeface="Times New Roman" panose="02020603050405020304" pitchFamily="18" charset="0"/>
                <a:cs typeface="Times New Roman" panose="02020603050405020304" pitchFamily="18" charset="0"/>
              </a:rPr>
              <a:t> </a:t>
            </a:r>
          </a:p>
          <a:p>
            <a:pPr algn="just"/>
            <a:r>
              <a:rPr lang="en-US" dirty="0" err="1">
                <a:latin typeface="Times New Roman" panose="02020603050405020304" pitchFamily="18" charset="0"/>
                <a:cs typeface="Times New Roman" panose="02020603050405020304" pitchFamily="18" charset="0"/>
              </a:rPr>
              <a:t>Argëtim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dhe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lojë</a:t>
            </a:r>
            <a:endParaRPr lang="en-US" dirty="0">
              <a:latin typeface="Times New Roman" panose="02020603050405020304" pitchFamily="18" charset="0"/>
              <a:cs typeface="Times New Roman" panose="02020603050405020304" pitchFamily="18" charset="0"/>
            </a:endParaRPr>
          </a:p>
          <a:p>
            <a:pPr algn="just"/>
            <a:r>
              <a:rPr lang="en-US" dirty="0" err="1">
                <a:latin typeface="Times New Roman" panose="02020603050405020304" pitchFamily="18" charset="0"/>
                <a:cs typeface="Times New Roman" panose="02020603050405020304" pitchFamily="18" charset="0"/>
              </a:rPr>
              <a:t>Punë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ekipore</a:t>
            </a:r>
            <a:r>
              <a:rPr lang="en-US" dirty="0">
                <a:latin typeface="Times New Roman" panose="02020603050405020304" pitchFamily="18" charset="0"/>
                <a:cs typeface="Times New Roman" panose="02020603050405020304" pitchFamily="18" charset="0"/>
              </a:rPr>
              <a:t> </a:t>
            </a:r>
          </a:p>
          <a:p>
            <a:pPr algn="just"/>
            <a:r>
              <a:rPr lang="en-US" dirty="0" err="1">
                <a:latin typeface="Times New Roman" panose="02020603050405020304" pitchFamily="18" charset="0"/>
                <a:cs typeface="Times New Roman" panose="02020603050405020304" pitchFamily="18" charset="0"/>
              </a:rPr>
              <a:t>Respektimi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rregullave</a:t>
            </a:r>
            <a:endParaRPr lang="en-US" dirty="0">
              <a:latin typeface="Times New Roman" panose="02020603050405020304" pitchFamily="18" charset="0"/>
              <a:cs typeface="Times New Roman" panose="02020603050405020304" pitchFamily="18" charset="0"/>
            </a:endParaRPr>
          </a:p>
          <a:p>
            <a:pPr algn="just"/>
            <a:r>
              <a:rPr lang="en-US" dirty="0" err="1">
                <a:latin typeface="Times New Roman" panose="02020603050405020304" pitchFamily="18" charset="0"/>
                <a:cs typeface="Times New Roman" panose="02020603050405020304" pitchFamily="18" charset="0"/>
              </a:rPr>
              <a:t>Respekti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për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veten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dhe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pjesëmarrësit</a:t>
            </a:r>
            <a:r>
              <a:rPr lang="en-US" dirty="0">
                <a:latin typeface="Times New Roman" panose="02020603050405020304" pitchFamily="18" charset="0"/>
                <a:cs typeface="Times New Roman" panose="02020603050405020304" pitchFamily="18" charset="0"/>
              </a:rPr>
              <a:t> e </a:t>
            </a:r>
            <a:r>
              <a:rPr lang="en-US" dirty="0" err="1">
                <a:latin typeface="Times New Roman" panose="02020603050405020304" pitchFamily="18" charset="0"/>
                <a:cs typeface="Times New Roman" panose="02020603050405020304" pitchFamily="18" charset="0"/>
              </a:rPr>
              <a:t>tjerë</a:t>
            </a:r>
            <a:r>
              <a:rPr lang="en-US" dirty="0">
                <a:latin typeface="Times New Roman" panose="02020603050405020304" pitchFamily="18" charset="0"/>
                <a:cs typeface="Times New Roman" panose="02020603050405020304" pitchFamily="18" charset="0"/>
              </a:rPr>
              <a:t> </a:t>
            </a:r>
          </a:p>
          <a:p>
            <a:pPr algn="just"/>
            <a:r>
              <a:rPr lang="en-US" dirty="0" err="1">
                <a:latin typeface="Times New Roman" panose="02020603050405020304" pitchFamily="18" charset="0"/>
                <a:cs typeface="Times New Roman" panose="02020603050405020304" pitchFamily="18" charset="0"/>
              </a:rPr>
              <a:t>Kurajo</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928935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3865</TotalTime>
  <Words>2452</Words>
  <Application>Microsoft Office PowerPoint</Application>
  <PresentationFormat>Widescreen</PresentationFormat>
  <Paragraphs>226</Paragraphs>
  <Slides>55</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55</vt:i4>
      </vt:variant>
    </vt:vector>
  </HeadingPairs>
  <TitlesOfParts>
    <vt:vector size="64" baseType="lpstr">
      <vt:lpstr>Arial</vt:lpstr>
      <vt:lpstr>Calibri</vt:lpstr>
      <vt:lpstr>Calibri Light</vt:lpstr>
      <vt:lpstr>DIN-Bold</vt:lpstr>
      <vt:lpstr>DIN-Light</vt:lpstr>
      <vt:lpstr>DIN-Regular</vt:lpstr>
      <vt:lpstr>HelveticaNeue-Light</vt:lpstr>
      <vt:lpstr>Times New Roman</vt:lpstr>
      <vt:lpstr>1_Office Theme</vt:lpstr>
      <vt:lpstr>                                                                                                                         Komiteti Olimpik i Kosovës     Komisioni Mjekësor </vt:lpstr>
      <vt:lpstr>PowerPoint Presentation</vt:lpstr>
      <vt:lpstr>  DOPING – origjina e fjalës  </vt:lpstr>
      <vt:lpstr>               Organizatat  Anti-doping</vt:lpstr>
      <vt:lpstr>Logo e WADA</vt:lpstr>
      <vt:lpstr>    </vt:lpstr>
      <vt:lpstr>    </vt:lpstr>
      <vt:lpstr>PowerPoint Presentation</vt:lpstr>
      <vt:lpstr>“Shpirti i Sportit”</vt:lpstr>
      <vt:lpstr>PowerPoint Presentation</vt:lpstr>
      <vt:lpstr>  Dokumentet ligjore të WADA  </vt:lpstr>
      <vt:lpstr>Dokumentet teknike dhe rregullore të WADA</vt:lpstr>
      <vt:lpstr>Dokumente procedural teknike të WADA</vt:lpstr>
      <vt:lpstr>  NADO  </vt:lpstr>
      <vt:lpstr>  NADO - KOSOVA  </vt:lpstr>
      <vt:lpstr>  RADO  </vt:lpstr>
      <vt:lpstr>  Anti doping Laboratoret  </vt:lpstr>
      <vt:lpstr>Akreditimi i Laboratoreve për anti-doping nga WADA</vt:lpstr>
      <vt:lpstr>  Anti doping Laboratoret  </vt:lpstr>
      <vt:lpstr>PowerPoint Presentation</vt:lpstr>
      <vt:lpstr>Përgjegjesitë e përbashkëta kolektive</vt:lpstr>
      <vt:lpstr>Si informohen sportistët për risi?</vt:lpstr>
      <vt:lpstr>Rreziqet dhe Pasojat nga Dopingu</vt:lpstr>
      <vt:lpstr>PowerPoint Presentation</vt:lpstr>
      <vt:lpstr>Therapeutic Use Exemptions (TUE) Përjashtimet e terapisë së përdorur</vt:lpstr>
      <vt:lpstr>Suplementet </vt:lpstr>
      <vt:lpstr>WORLD Anti-doping Code</vt:lpstr>
      <vt:lpstr>WORLD Anti-doping Code</vt:lpstr>
      <vt:lpstr>WORLD Anti-doping Code</vt:lpstr>
      <vt:lpstr>WORLD Anti-doping Code</vt:lpstr>
      <vt:lpstr>   Grupet e substancave të ndaluara sipas WADA   </vt:lpstr>
      <vt:lpstr>  AGJENTET ANABOLIK  </vt:lpstr>
      <vt:lpstr>PowerPoint Presentation</vt:lpstr>
      <vt:lpstr>PowerPoint Presentation</vt:lpstr>
      <vt:lpstr>Glucocorticoids janë në një grup me kortikosteroidet, të cilat janë një klasë e hormoneve steroide. Përdoren si barëra anti-inflamatore për shtypjen e inflamacionit në sëmundjet kronike inflamatore si astma, artriti reumatoid, sëmundjet e zorrëve inflamatore dhe sëmundjet autoimune. Shembuj: cortisone, dexamethasone, hydrocortisone, prednisolone.</vt:lpstr>
      <vt:lpstr>PowerPoint Presentation</vt:lpstr>
      <vt:lpstr>PowerPoint Presentation</vt:lpstr>
      <vt:lpstr>PowerPoint Presentation</vt:lpstr>
      <vt:lpstr>  Pasaporta biologjike e sportistëve (ABP)   </vt:lpstr>
      <vt:lpstr>  PASAPORTA BIOLOGJIKE E SPORTISTËVE   </vt:lpstr>
      <vt:lpstr>Zyrtarët për doping kontrollë - DCO</vt:lpstr>
      <vt:lpstr> Të drejtat dhe obligimet e sportistëve ndaj zyrtarit DCO – Doping Control Officer </vt:lpstr>
      <vt:lpstr>Të drejtat dhe rregullat e zyrtarit për kontrollë të dopingut DCO - Doping Control Officer</vt:lpstr>
      <vt:lpstr>Formulari për aplikim për përdorim terapeutik të barërave nga sportisti</vt:lpstr>
      <vt:lpstr>Dhoma për doping kontrollë</vt:lpstr>
      <vt:lpstr>Stacioni për doping kontrollë</vt:lpstr>
      <vt:lpstr>  Formulari për Kontrollë të dopingut</vt:lpstr>
      <vt:lpstr>PowerPoint Presentation</vt:lpstr>
      <vt:lpstr>Mostrat e urinës për doping testin</vt:lpstr>
      <vt:lpstr>PowerPoint Presentation</vt:lpstr>
      <vt:lpstr>  Marrja e mostrave të gjakut për doping testin  </vt:lpstr>
      <vt:lpstr>Pasojat e përgjithshme të dopingut në sport</vt:lpstr>
      <vt:lpstr>PowerPoint Presentation</vt:lpstr>
      <vt:lpstr> Kujdes?!!!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Universiteti i Prishtinës      “Hasan Prishtina” Fakulteti i Edukimit Fizik dhe i Sportit</dc:title>
  <dc:creator>Gezim Murseli</dc:creator>
  <cp:lastModifiedBy>HP</cp:lastModifiedBy>
  <cp:revision>576</cp:revision>
  <dcterms:created xsi:type="dcterms:W3CDTF">2015-07-11T15:57:39Z</dcterms:created>
  <dcterms:modified xsi:type="dcterms:W3CDTF">2019-10-03T21:55:07Z</dcterms:modified>
</cp:coreProperties>
</file>